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58" r:id="rId3"/>
    <p:sldId id="260" r:id="rId4"/>
    <p:sldId id="261" r:id="rId5"/>
    <p:sldId id="267" r:id="rId6"/>
    <p:sldId id="268" r:id="rId7"/>
    <p:sldId id="274" r:id="rId8"/>
    <p:sldId id="276" r:id="rId9"/>
    <p:sldId id="269" r:id="rId10"/>
    <p:sldId id="265" r:id="rId11"/>
    <p:sldId id="277" r:id="rId12"/>
    <p:sldId id="278" r:id="rId13"/>
    <p:sldId id="279" r:id="rId14"/>
    <p:sldId id="280" r:id="rId15"/>
    <p:sldId id="281" r:id="rId16"/>
    <p:sldId id="283" r:id="rId17"/>
    <p:sldId id="270" r:id="rId18"/>
    <p:sldId id="259" r:id="rId19"/>
    <p:sldId id="271" r:id="rId2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34"/>
    <p:restoredTop sz="83668"/>
  </p:normalViewPr>
  <p:slideViewPr>
    <p:cSldViewPr snapToGrid="0">
      <p:cViewPr varScale="1">
        <p:scale>
          <a:sx n="95" d="100"/>
          <a:sy n="95" d="100"/>
        </p:scale>
        <p:origin x="200" y="2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7F9CD5F-ED04-CD4A-889B-6ED702B8023D}" type="doc">
      <dgm:prSet loTypeId="urn:microsoft.com/office/officeart/2009/3/layout/OpposingIdeas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84F5F979-900A-8843-A851-89134AB29AC6}">
      <dgm:prSet phldrT="[文本]"/>
      <dgm:spPr>
        <a:solidFill>
          <a:srgbClr val="FC663F"/>
        </a:solidFill>
      </dgm:spPr>
      <dgm:t>
        <a:bodyPr/>
        <a:lstStyle/>
        <a:p>
          <a:r>
            <a:rPr lang="zh-CN" altLang="en-US" dirty="0"/>
            <a:t> </a:t>
          </a:r>
        </a:p>
      </dgm:t>
    </dgm:pt>
    <dgm:pt modelId="{14ACB8C2-1557-D14F-BD8C-0012E9584737}" type="parTrans" cxnId="{9D6E0510-6022-2243-B882-5437AB173541}">
      <dgm:prSet/>
      <dgm:spPr/>
      <dgm:t>
        <a:bodyPr/>
        <a:lstStyle/>
        <a:p>
          <a:endParaRPr lang="zh-CN" altLang="en-US"/>
        </a:p>
      </dgm:t>
    </dgm:pt>
    <dgm:pt modelId="{DB372255-0605-084A-8311-9DFDB3ABF84F}" type="sibTrans" cxnId="{9D6E0510-6022-2243-B882-5437AB173541}">
      <dgm:prSet/>
      <dgm:spPr/>
      <dgm:t>
        <a:bodyPr/>
        <a:lstStyle/>
        <a:p>
          <a:endParaRPr lang="zh-CN" altLang="en-US"/>
        </a:p>
      </dgm:t>
    </dgm:pt>
    <dgm:pt modelId="{165E7E83-AE2F-CB40-A81D-89D5E5D0C507}">
      <dgm:prSet phldrT="[文本]" custT="1"/>
      <dgm:spPr/>
      <dgm:t>
        <a:bodyPr/>
        <a:lstStyle/>
        <a:p>
          <a:pPr algn="ctr"/>
          <a:r>
            <a:rPr lang="zh-CN" altLang="en-US" sz="2000" b="1" i="0" dirty="0">
              <a:latin typeface="TencentSans W7" panose="020C04030202040F0204" pitchFamily="34" charset="-122"/>
              <a:ea typeface="TencentSans W7" panose="020C04030202040F0204" pitchFamily="34" charset="-122"/>
            </a:rPr>
            <a:t>功能迭代速度</a:t>
          </a:r>
        </a:p>
      </dgm:t>
    </dgm:pt>
    <dgm:pt modelId="{BCB0FE91-3E7B-FD4C-947C-41DD6840C759}" type="parTrans" cxnId="{9AD4E18F-3417-8A4B-A615-73E74E39C0F6}">
      <dgm:prSet/>
      <dgm:spPr/>
      <dgm:t>
        <a:bodyPr/>
        <a:lstStyle/>
        <a:p>
          <a:endParaRPr lang="zh-CN" altLang="en-US"/>
        </a:p>
      </dgm:t>
    </dgm:pt>
    <dgm:pt modelId="{3E218021-19F7-FF4E-857C-7349D392886F}" type="sibTrans" cxnId="{9AD4E18F-3417-8A4B-A615-73E74E39C0F6}">
      <dgm:prSet/>
      <dgm:spPr/>
      <dgm:t>
        <a:bodyPr/>
        <a:lstStyle/>
        <a:p>
          <a:endParaRPr lang="zh-CN" altLang="en-US"/>
        </a:p>
      </dgm:t>
    </dgm:pt>
    <dgm:pt modelId="{35F5E2C6-E515-C346-8F9A-3ED8DAB236DF}">
      <dgm:prSet phldrT="[文本]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zh-CN" altLang="en-US" dirty="0"/>
            <a:t> </a:t>
          </a:r>
        </a:p>
      </dgm:t>
    </dgm:pt>
    <dgm:pt modelId="{1BC17F5A-9F0F-0247-B003-9D42B3D7A68D}" type="parTrans" cxnId="{2F90F677-1254-1D43-8988-8B1356A331EC}">
      <dgm:prSet/>
      <dgm:spPr/>
      <dgm:t>
        <a:bodyPr/>
        <a:lstStyle/>
        <a:p>
          <a:endParaRPr lang="zh-CN" altLang="en-US"/>
        </a:p>
      </dgm:t>
    </dgm:pt>
    <dgm:pt modelId="{C59C89EE-2E52-7C46-ADC9-741F1CC45037}" type="sibTrans" cxnId="{2F90F677-1254-1D43-8988-8B1356A331EC}">
      <dgm:prSet/>
      <dgm:spPr/>
      <dgm:t>
        <a:bodyPr/>
        <a:lstStyle/>
        <a:p>
          <a:endParaRPr lang="zh-CN" altLang="en-US"/>
        </a:p>
      </dgm:t>
    </dgm:pt>
    <dgm:pt modelId="{A4EA65C0-F49E-7440-90FD-7880453F64E7}">
      <dgm:prSet phldrT="[文本]" custT="1"/>
      <dgm:spPr/>
      <dgm:t>
        <a:bodyPr/>
        <a:lstStyle/>
        <a:p>
          <a:pPr algn="ctr"/>
          <a:r>
            <a:rPr lang="zh-CN" altLang="en-US" sz="2000" b="1" i="0" dirty="0">
              <a:latin typeface="TencentSans W7" panose="020C04030202040F0204" pitchFamily="34" charset="-122"/>
              <a:ea typeface="TencentSans W7" panose="020C04030202040F0204" pitchFamily="34" charset="-122"/>
            </a:rPr>
            <a:t>产品稳定性</a:t>
          </a:r>
        </a:p>
      </dgm:t>
    </dgm:pt>
    <dgm:pt modelId="{57A67279-3CE5-F94C-BC1D-C602354A9BEF}" type="parTrans" cxnId="{599F1135-95CA-484A-9B92-46063BF6800F}">
      <dgm:prSet/>
      <dgm:spPr/>
      <dgm:t>
        <a:bodyPr/>
        <a:lstStyle/>
        <a:p>
          <a:endParaRPr lang="zh-CN" altLang="en-US"/>
        </a:p>
      </dgm:t>
    </dgm:pt>
    <dgm:pt modelId="{CFCDA94E-6F23-EB43-B9FD-931CB18A53AF}" type="sibTrans" cxnId="{599F1135-95CA-484A-9B92-46063BF6800F}">
      <dgm:prSet/>
      <dgm:spPr/>
      <dgm:t>
        <a:bodyPr/>
        <a:lstStyle/>
        <a:p>
          <a:endParaRPr lang="zh-CN" altLang="en-US"/>
        </a:p>
      </dgm:t>
    </dgm:pt>
    <dgm:pt modelId="{A85D0BFB-3F05-4E4B-B093-BCCCDBCC5CBD}" type="pres">
      <dgm:prSet presAssocID="{07F9CD5F-ED04-CD4A-889B-6ED702B8023D}" presName="Name0" presStyleCnt="0">
        <dgm:presLayoutVars>
          <dgm:chMax val="2"/>
          <dgm:dir/>
          <dgm:animOne val="branch"/>
          <dgm:animLvl val="lvl"/>
          <dgm:resizeHandles val="exact"/>
        </dgm:presLayoutVars>
      </dgm:prSet>
      <dgm:spPr/>
    </dgm:pt>
    <dgm:pt modelId="{6370C32F-6C7C-764D-98EA-C2D10D0A0DCE}" type="pres">
      <dgm:prSet presAssocID="{07F9CD5F-ED04-CD4A-889B-6ED702B8023D}" presName="Background" presStyleLbl="node1" presStyleIdx="0" presStyleCnt="1"/>
      <dgm:spPr>
        <a:solidFill>
          <a:schemeClr val="accent1">
            <a:lumMod val="40000"/>
            <a:lumOff val="60000"/>
          </a:schemeClr>
        </a:solidFill>
        <a:ln w="34925">
          <a:solidFill>
            <a:schemeClr val="bg2">
              <a:lumMod val="50000"/>
            </a:schemeClr>
          </a:solidFill>
        </a:ln>
      </dgm:spPr>
    </dgm:pt>
    <dgm:pt modelId="{35F0FCC1-192F-BF4C-88BD-07DD200C9D26}" type="pres">
      <dgm:prSet presAssocID="{07F9CD5F-ED04-CD4A-889B-6ED702B8023D}" presName="Divider" presStyleLbl="callout" presStyleIdx="0" presStyleCnt="1"/>
      <dgm:spPr>
        <a:ln w="25400"/>
      </dgm:spPr>
    </dgm:pt>
    <dgm:pt modelId="{6A2AC8E5-CE03-3146-B227-F0DB2E46B223}" type="pres">
      <dgm:prSet presAssocID="{07F9CD5F-ED04-CD4A-889B-6ED702B8023D}" presName="ChildText1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64681E63-CE3B-1840-96A3-1CE1F7DC962B}" type="pres">
      <dgm:prSet presAssocID="{07F9CD5F-ED04-CD4A-889B-6ED702B8023D}" presName="ChildText2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B4E86FBF-B060-524B-8F91-AED6BA539391}" type="pres">
      <dgm:prSet presAssocID="{07F9CD5F-ED04-CD4A-889B-6ED702B8023D}" presName="ParentText1" presStyleLbl="revTx" presStyleIdx="0" presStyleCnt="0">
        <dgm:presLayoutVars>
          <dgm:chMax val="1"/>
          <dgm:chPref val="1"/>
        </dgm:presLayoutVars>
      </dgm:prSet>
      <dgm:spPr/>
    </dgm:pt>
    <dgm:pt modelId="{AE523C6F-0762-F34B-9956-1631354BC4CD}" type="pres">
      <dgm:prSet presAssocID="{07F9CD5F-ED04-CD4A-889B-6ED702B8023D}" presName="ParentShape1" presStyleLbl="alignImgPlace1" presStyleIdx="0" presStyleCnt="2">
        <dgm:presLayoutVars/>
      </dgm:prSet>
      <dgm:spPr/>
    </dgm:pt>
    <dgm:pt modelId="{5EF6B80B-800F-364C-A40C-50621B388F4D}" type="pres">
      <dgm:prSet presAssocID="{07F9CD5F-ED04-CD4A-889B-6ED702B8023D}" presName="ParentText2" presStyleLbl="revTx" presStyleIdx="0" presStyleCnt="0">
        <dgm:presLayoutVars>
          <dgm:chMax val="1"/>
          <dgm:chPref val="1"/>
        </dgm:presLayoutVars>
      </dgm:prSet>
      <dgm:spPr/>
    </dgm:pt>
    <dgm:pt modelId="{13CE6DD3-C0AC-1B43-9972-0DDC325F0735}" type="pres">
      <dgm:prSet presAssocID="{07F9CD5F-ED04-CD4A-889B-6ED702B8023D}" presName="ParentShape2" presStyleLbl="alignImgPlace1" presStyleIdx="1" presStyleCnt="2">
        <dgm:presLayoutVars/>
      </dgm:prSet>
      <dgm:spPr/>
    </dgm:pt>
  </dgm:ptLst>
  <dgm:cxnLst>
    <dgm:cxn modelId="{9D6E0510-6022-2243-B882-5437AB173541}" srcId="{07F9CD5F-ED04-CD4A-889B-6ED702B8023D}" destId="{84F5F979-900A-8843-A851-89134AB29AC6}" srcOrd="0" destOrd="0" parTransId="{14ACB8C2-1557-D14F-BD8C-0012E9584737}" sibTransId="{DB372255-0605-084A-8311-9DFDB3ABF84F}"/>
    <dgm:cxn modelId="{599F1135-95CA-484A-9B92-46063BF6800F}" srcId="{35F5E2C6-E515-C346-8F9A-3ED8DAB236DF}" destId="{A4EA65C0-F49E-7440-90FD-7880453F64E7}" srcOrd="0" destOrd="0" parTransId="{57A67279-3CE5-F94C-BC1D-C602354A9BEF}" sibTransId="{CFCDA94E-6F23-EB43-B9FD-931CB18A53AF}"/>
    <dgm:cxn modelId="{27F6043F-5A5F-EF49-9A5E-73DEEE0E4D53}" type="presOf" srcId="{35F5E2C6-E515-C346-8F9A-3ED8DAB236DF}" destId="{13CE6DD3-C0AC-1B43-9972-0DDC325F0735}" srcOrd="1" destOrd="0" presId="urn:microsoft.com/office/officeart/2009/3/layout/OpposingIdeas"/>
    <dgm:cxn modelId="{0EB18742-2BDA-B54C-86EC-A18880A8A4B8}" type="presOf" srcId="{165E7E83-AE2F-CB40-A81D-89D5E5D0C507}" destId="{6A2AC8E5-CE03-3146-B227-F0DB2E46B223}" srcOrd="0" destOrd="0" presId="urn:microsoft.com/office/officeart/2009/3/layout/OpposingIdeas"/>
    <dgm:cxn modelId="{2F90F677-1254-1D43-8988-8B1356A331EC}" srcId="{07F9CD5F-ED04-CD4A-889B-6ED702B8023D}" destId="{35F5E2C6-E515-C346-8F9A-3ED8DAB236DF}" srcOrd="1" destOrd="0" parTransId="{1BC17F5A-9F0F-0247-B003-9D42B3D7A68D}" sibTransId="{C59C89EE-2E52-7C46-ADC9-741F1CC45037}"/>
    <dgm:cxn modelId="{9AD4E18F-3417-8A4B-A615-73E74E39C0F6}" srcId="{84F5F979-900A-8843-A851-89134AB29AC6}" destId="{165E7E83-AE2F-CB40-A81D-89D5E5D0C507}" srcOrd="0" destOrd="0" parTransId="{BCB0FE91-3E7B-FD4C-947C-41DD6840C759}" sibTransId="{3E218021-19F7-FF4E-857C-7349D392886F}"/>
    <dgm:cxn modelId="{CB17DC90-804A-9749-A391-760EE87534A9}" type="presOf" srcId="{84F5F979-900A-8843-A851-89134AB29AC6}" destId="{B4E86FBF-B060-524B-8F91-AED6BA539391}" srcOrd="0" destOrd="0" presId="urn:microsoft.com/office/officeart/2009/3/layout/OpposingIdeas"/>
    <dgm:cxn modelId="{F7DA85BE-1453-CA42-A8C3-9A8F7FCC75ED}" type="presOf" srcId="{84F5F979-900A-8843-A851-89134AB29AC6}" destId="{AE523C6F-0762-F34B-9956-1631354BC4CD}" srcOrd="1" destOrd="0" presId="urn:microsoft.com/office/officeart/2009/3/layout/OpposingIdeas"/>
    <dgm:cxn modelId="{48BD30E1-584F-3B40-BB88-654F0297DCCA}" type="presOf" srcId="{07F9CD5F-ED04-CD4A-889B-6ED702B8023D}" destId="{A85D0BFB-3F05-4E4B-B093-BCCCDBCC5CBD}" srcOrd="0" destOrd="0" presId="urn:microsoft.com/office/officeart/2009/3/layout/OpposingIdeas"/>
    <dgm:cxn modelId="{24331CEC-3EAF-214E-A217-F2A81B23AADD}" type="presOf" srcId="{A4EA65C0-F49E-7440-90FD-7880453F64E7}" destId="{64681E63-CE3B-1840-96A3-1CE1F7DC962B}" srcOrd="0" destOrd="0" presId="urn:microsoft.com/office/officeart/2009/3/layout/OpposingIdeas"/>
    <dgm:cxn modelId="{CCCE1EFD-A1AB-B04C-9D15-B0224C8A4031}" type="presOf" srcId="{35F5E2C6-E515-C346-8F9A-3ED8DAB236DF}" destId="{5EF6B80B-800F-364C-A40C-50621B388F4D}" srcOrd="0" destOrd="0" presId="urn:microsoft.com/office/officeart/2009/3/layout/OpposingIdeas"/>
    <dgm:cxn modelId="{9FD8CB92-122D-6B44-9C6C-8573C7434690}" type="presParOf" srcId="{A85D0BFB-3F05-4E4B-B093-BCCCDBCC5CBD}" destId="{6370C32F-6C7C-764D-98EA-C2D10D0A0DCE}" srcOrd="0" destOrd="0" presId="urn:microsoft.com/office/officeart/2009/3/layout/OpposingIdeas"/>
    <dgm:cxn modelId="{4A039753-2EB0-5B4D-9613-262BBDDE91B8}" type="presParOf" srcId="{A85D0BFB-3F05-4E4B-B093-BCCCDBCC5CBD}" destId="{35F0FCC1-192F-BF4C-88BD-07DD200C9D26}" srcOrd="1" destOrd="0" presId="urn:microsoft.com/office/officeart/2009/3/layout/OpposingIdeas"/>
    <dgm:cxn modelId="{572AED49-5D12-104F-B5D6-55E8477D3AC5}" type="presParOf" srcId="{A85D0BFB-3F05-4E4B-B093-BCCCDBCC5CBD}" destId="{6A2AC8E5-CE03-3146-B227-F0DB2E46B223}" srcOrd="2" destOrd="0" presId="urn:microsoft.com/office/officeart/2009/3/layout/OpposingIdeas"/>
    <dgm:cxn modelId="{E8BE2797-0DA8-C14C-8D44-6644E41D1A82}" type="presParOf" srcId="{A85D0BFB-3F05-4E4B-B093-BCCCDBCC5CBD}" destId="{64681E63-CE3B-1840-96A3-1CE1F7DC962B}" srcOrd="3" destOrd="0" presId="urn:microsoft.com/office/officeart/2009/3/layout/OpposingIdeas"/>
    <dgm:cxn modelId="{31C563DF-32D1-BF41-81B1-50413AFB9E11}" type="presParOf" srcId="{A85D0BFB-3F05-4E4B-B093-BCCCDBCC5CBD}" destId="{B4E86FBF-B060-524B-8F91-AED6BA539391}" srcOrd="4" destOrd="0" presId="urn:microsoft.com/office/officeart/2009/3/layout/OpposingIdeas"/>
    <dgm:cxn modelId="{139F22AD-BFFA-D24D-80C9-FB543FA6CD86}" type="presParOf" srcId="{A85D0BFB-3F05-4E4B-B093-BCCCDBCC5CBD}" destId="{AE523C6F-0762-F34B-9956-1631354BC4CD}" srcOrd="5" destOrd="0" presId="urn:microsoft.com/office/officeart/2009/3/layout/OpposingIdeas"/>
    <dgm:cxn modelId="{3147C64D-E271-4042-B5B8-5B45364782D9}" type="presParOf" srcId="{A85D0BFB-3F05-4E4B-B093-BCCCDBCC5CBD}" destId="{5EF6B80B-800F-364C-A40C-50621B388F4D}" srcOrd="6" destOrd="0" presId="urn:microsoft.com/office/officeart/2009/3/layout/OpposingIdeas"/>
    <dgm:cxn modelId="{0C2820EB-A679-0949-8281-0F7441544D76}" type="presParOf" srcId="{A85D0BFB-3F05-4E4B-B093-BCCCDBCC5CBD}" destId="{13CE6DD3-C0AC-1B43-9972-0DDC325F0735}" srcOrd="7" destOrd="0" presId="urn:microsoft.com/office/officeart/2009/3/layout/OpposingIdeas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7F1B6E4-AC7C-5642-9F43-A4B9F2348900}" type="doc">
      <dgm:prSet loTypeId="urn:microsoft.com/office/officeart/2005/8/layout/pyramid3" loCatId="" qsTypeId="urn:microsoft.com/office/officeart/2005/8/quickstyle/simple1" qsCatId="simple" csTypeId="urn:microsoft.com/office/officeart/2005/8/colors/accent1_2" csCatId="accent1" phldr="1"/>
      <dgm:spPr/>
    </dgm:pt>
    <dgm:pt modelId="{53264944-E1F4-DB4A-9846-41080839FCB5}">
      <dgm:prSet phldrT="[文本]" custT="1"/>
      <dgm:spPr>
        <a:solidFill>
          <a:schemeClr val="accent2">
            <a:lumMod val="40000"/>
            <a:lumOff val="60000"/>
          </a:schemeClr>
        </a:solidFill>
      </dgm:spPr>
      <dgm:t>
        <a:bodyPr/>
        <a:lstStyle/>
        <a:p>
          <a:pPr>
            <a:lnSpc>
              <a:spcPct val="100000"/>
            </a:lnSpc>
            <a:spcAft>
              <a:spcPts val="0"/>
            </a:spcAft>
          </a:pPr>
          <a:r>
            <a:rPr lang="zh-CN" altLang="en-US" sz="1400" b="1" i="0" dirty="0">
              <a:latin typeface="TencentSans W7" panose="020C04030202040F0204" pitchFamily="34" charset="-122"/>
              <a:ea typeface="TencentSans W7" panose="020C04030202040F0204" pitchFamily="34" charset="-122"/>
            </a:rPr>
            <a:t>用户运营</a:t>
          </a:r>
          <a:endParaRPr lang="en-US" altLang="zh-CN" sz="1400" b="1" i="0" dirty="0">
            <a:latin typeface="TencentSans W7" panose="020C04030202040F0204" pitchFamily="34" charset="-122"/>
            <a:ea typeface="TencentSans W7" panose="020C04030202040F0204" pitchFamily="34" charset="-122"/>
          </a:endParaRPr>
        </a:p>
        <a:p>
          <a:pPr>
            <a:lnSpc>
              <a:spcPct val="100000"/>
            </a:lnSpc>
            <a:spcAft>
              <a:spcPts val="0"/>
            </a:spcAft>
          </a:pPr>
          <a:r>
            <a:rPr lang="en-US" altLang="zh-CN" sz="1400" b="1" i="0" dirty="0" err="1">
              <a:latin typeface="TencentSans W3" panose="020C04030202040F0204" pitchFamily="34" charset="-122"/>
              <a:ea typeface="TencentSans W3" panose="020C04030202040F0204" pitchFamily="34" charset="-122"/>
            </a:rPr>
            <a:t>toB</a:t>
          </a:r>
          <a:r>
            <a:rPr lang="en-US" altLang="zh-CN" sz="1400" b="1" i="0" dirty="0">
              <a:latin typeface="TencentSans W3" panose="020C04030202040F0204" pitchFamily="34" charset="-122"/>
              <a:ea typeface="TencentSans W3" panose="020C04030202040F0204" pitchFamily="34" charset="-122"/>
            </a:rPr>
            <a:t>/</a:t>
          </a:r>
          <a:r>
            <a:rPr lang="en-US" altLang="zh-CN" sz="1400" b="1" i="0" dirty="0" err="1">
              <a:latin typeface="TencentSans W3" panose="020C04030202040F0204" pitchFamily="34" charset="-122"/>
              <a:ea typeface="TencentSans W3" panose="020C04030202040F0204" pitchFamily="34" charset="-122"/>
            </a:rPr>
            <a:t>toC</a:t>
          </a:r>
          <a:r>
            <a:rPr lang="en-US" altLang="zh-CN" sz="1400" b="1" i="0" dirty="0">
              <a:latin typeface="TencentSans W3" panose="020C04030202040F0204" pitchFamily="34" charset="-122"/>
              <a:ea typeface="TencentSans W3" panose="020C04030202040F0204" pitchFamily="34" charset="-122"/>
            </a:rPr>
            <a:t>/</a:t>
          </a:r>
          <a:r>
            <a:rPr lang="zh-CN" altLang="en-US" sz="1400" b="1" i="0" dirty="0">
              <a:latin typeface="TencentSans W3" panose="020C04030202040F0204" pitchFamily="34" charset="-122"/>
              <a:ea typeface="TencentSans W3" panose="020C04030202040F0204" pitchFamily="34" charset="-122"/>
            </a:rPr>
            <a:t>内部服务</a:t>
          </a:r>
        </a:p>
      </dgm:t>
    </dgm:pt>
    <dgm:pt modelId="{10CD26B4-69EC-FE42-AEC0-3A9991C606ED}" type="parTrans" cxnId="{C9A4868C-97E5-6B41-998C-CABC284108C8}">
      <dgm:prSet/>
      <dgm:spPr/>
      <dgm:t>
        <a:bodyPr/>
        <a:lstStyle/>
        <a:p>
          <a:pPr>
            <a:lnSpc>
              <a:spcPct val="100000"/>
            </a:lnSpc>
          </a:pPr>
          <a:endParaRPr lang="zh-CN" altLang="en-US" sz="1400" b="0" i="0">
            <a:latin typeface="TencentSans W3" panose="020C04030202040F0204" pitchFamily="34" charset="-122"/>
            <a:ea typeface="TencentSans W3" panose="020C04030202040F0204" pitchFamily="34" charset="-122"/>
          </a:endParaRPr>
        </a:p>
      </dgm:t>
    </dgm:pt>
    <dgm:pt modelId="{F4DA98A0-40E8-EC41-90CA-3335FD91AA07}" type="sibTrans" cxnId="{C9A4868C-97E5-6B41-998C-CABC284108C8}">
      <dgm:prSet/>
      <dgm:spPr/>
      <dgm:t>
        <a:bodyPr/>
        <a:lstStyle/>
        <a:p>
          <a:pPr>
            <a:lnSpc>
              <a:spcPct val="100000"/>
            </a:lnSpc>
          </a:pPr>
          <a:endParaRPr lang="zh-CN" altLang="en-US" sz="1400" b="0" i="0">
            <a:latin typeface="TencentSans W3" panose="020C04030202040F0204" pitchFamily="34" charset="-122"/>
            <a:ea typeface="TencentSans W3" panose="020C04030202040F0204" pitchFamily="34" charset="-122"/>
          </a:endParaRPr>
        </a:p>
      </dgm:t>
    </dgm:pt>
    <dgm:pt modelId="{C316729A-DAA8-8F49-A795-65B5BC4C7F66}">
      <dgm:prSet phldrT="[文本]" custT="1"/>
      <dgm:spPr>
        <a:solidFill>
          <a:schemeClr val="accent5">
            <a:lumMod val="40000"/>
            <a:lumOff val="60000"/>
          </a:schemeClr>
        </a:solidFill>
      </dgm:spPr>
      <dgm:t>
        <a:bodyPr/>
        <a:lstStyle/>
        <a:p>
          <a:pPr>
            <a:lnSpc>
              <a:spcPct val="100000"/>
            </a:lnSpc>
            <a:spcAft>
              <a:spcPts val="0"/>
            </a:spcAft>
          </a:pPr>
          <a:r>
            <a:rPr lang="zh-CN" altLang="en-US" sz="1400" b="1" i="0" dirty="0">
              <a:latin typeface="TencentSans W7" panose="020C04030202040F0204" pitchFamily="34" charset="-122"/>
              <a:ea typeface="TencentSans W7" panose="020C04030202040F0204" pitchFamily="34" charset="-122"/>
            </a:rPr>
            <a:t>故障运营</a:t>
          </a:r>
          <a:endParaRPr lang="en-US" altLang="zh-CN" sz="1400" b="1" i="0" dirty="0">
            <a:latin typeface="TencentSans W7" panose="020C04030202040F0204" pitchFamily="34" charset="-122"/>
            <a:ea typeface="TencentSans W7" panose="020C04030202040F0204" pitchFamily="34" charset="-122"/>
          </a:endParaRPr>
        </a:p>
        <a:p>
          <a:pPr>
            <a:lnSpc>
              <a:spcPct val="100000"/>
            </a:lnSpc>
            <a:spcAft>
              <a:spcPts val="0"/>
            </a:spcAft>
          </a:pPr>
          <a:r>
            <a:rPr lang="en-US" altLang="zh-CN" sz="1400" b="1" i="0" dirty="0">
              <a:latin typeface="TencentSans W3" panose="020C04030202040F0204" pitchFamily="34" charset="-122"/>
              <a:ea typeface="TencentSans W3" panose="020C04030202040F0204" pitchFamily="34" charset="-122"/>
            </a:rPr>
            <a:t>On-Call</a:t>
          </a:r>
          <a:endParaRPr lang="zh-CN" altLang="en-US" sz="1400" b="1" i="0" dirty="0">
            <a:latin typeface="TencentSans W3" panose="020C04030202040F0204" pitchFamily="34" charset="-122"/>
            <a:ea typeface="TencentSans W3" panose="020C04030202040F0204" pitchFamily="34" charset="-122"/>
          </a:endParaRPr>
        </a:p>
      </dgm:t>
    </dgm:pt>
    <dgm:pt modelId="{EE0D4855-CC19-4543-94A5-D93CE2C09E50}" type="parTrans" cxnId="{46101F4F-1EA9-DA4F-898D-7E97079E87F9}">
      <dgm:prSet/>
      <dgm:spPr/>
      <dgm:t>
        <a:bodyPr/>
        <a:lstStyle/>
        <a:p>
          <a:pPr>
            <a:lnSpc>
              <a:spcPct val="100000"/>
            </a:lnSpc>
          </a:pPr>
          <a:endParaRPr lang="zh-CN" altLang="en-US" sz="1400" b="0" i="0">
            <a:latin typeface="TencentSans W3" panose="020C04030202040F0204" pitchFamily="34" charset="-122"/>
            <a:ea typeface="TencentSans W3" panose="020C04030202040F0204" pitchFamily="34" charset="-122"/>
          </a:endParaRPr>
        </a:p>
      </dgm:t>
    </dgm:pt>
    <dgm:pt modelId="{B04B4E2F-5D09-E943-ABE0-5036C94CECEA}" type="sibTrans" cxnId="{46101F4F-1EA9-DA4F-898D-7E97079E87F9}">
      <dgm:prSet/>
      <dgm:spPr/>
      <dgm:t>
        <a:bodyPr/>
        <a:lstStyle/>
        <a:p>
          <a:pPr>
            <a:lnSpc>
              <a:spcPct val="100000"/>
            </a:lnSpc>
          </a:pPr>
          <a:endParaRPr lang="zh-CN" altLang="en-US" sz="1400" b="0" i="0">
            <a:latin typeface="TencentSans W3" panose="020C04030202040F0204" pitchFamily="34" charset="-122"/>
            <a:ea typeface="TencentSans W3" panose="020C04030202040F0204" pitchFamily="34" charset="-122"/>
          </a:endParaRPr>
        </a:p>
      </dgm:t>
    </dgm:pt>
    <dgm:pt modelId="{B0E6E251-E7D2-DE4D-897F-31870CA9C7C6}">
      <dgm:prSet phldrT="[文本]" custT="1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pPr>
            <a:lnSpc>
              <a:spcPct val="100000"/>
            </a:lnSpc>
            <a:spcAft>
              <a:spcPts val="0"/>
            </a:spcAft>
          </a:pPr>
          <a:r>
            <a:rPr lang="zh-CN" altLang="en-US" sz="1400" b="1" i="0" dirty="0">
              <a:latin typeface="TencentSans W7" panose="020C04030202040F0204" pitchFamily="34" charset="-122"/>
              <a:ea typeface="TencentSans W7" panose="020C04030202040F0204" pitchFamily="34" charset="-122"/>
            </a:rPr>
            <a:t>研发流程</a:t>
          </a:r>
          <a:endParaRPr lang="en-US" altLang="zh-CN" sz="1400" b="1" i="0" dirty="0">
            <a:latin typeface="TencentSans W7" panose="020C04030202040F0204" pitchFamily="34" charset="-122"/>
            <a:ea typeface="TencentSans W7" panose="020C04030202040F0204" pitchFamily="34" charset="-122"/>
          </a:endParaRPr>
        </a:p>
        <a:p>
          <a:pPr>
            <a:lnSpc>
              <a:spcPct val="100000"/>
            </a:lnSpc>
            <a:spcAft>
              <a:spcPts val="0"/>
            </a:spcAft>
          </a:pPr>
          <a:r>
            <a:rPr lang="en-US" altLang="zh-CN" sz="1400" b="1" i="0" dirty="0">
              <a:latin typeface="TencentSans W3" panose="020C04030202040F0204" pitchFamily="34" charset="-122"/>
              <a:ea typeface="TencentSans W3" panose="020C04030202040F0204" pitchFamily="34" charset="-122"/>
            </a:rPr>
            <a:t>TAPD</a:t>
          </a:r>
          <a:endParaRPr lang="zh-CN" altLang="en-US" sz="1400" b="1" i="0" dirty="0">
            <a:latin typeface="TencentSans W3" panose="020C04030202040F0204" pitchFamily="34" charset="-122"/>
            <a:ea typeface="TencentSans W3" panose="020C04030202040F0204" pitchFamily="34" charset="-122"/>
          </a:endParaRPr>
        </a:p>
      </dgm:t>
    </dgm:pt>
    <dgm:pt modelId="{2036E7FC-FA68-0348-B540-8F872B569A87}" type="parTrans" cxnId="{03444AAF-3204-CD40-B8C7-D67D04624C9B}">
      <dgm:prSet/>
      <dgm:spPr/>
      <dgm:t>
        <a:bodyPr/>
        <a:lstStyle/>
        <a:p>
          <a:pPr>
            <a:lnSpc>
              <a:spcPct val="100000"/>
            </a:lnSpc>
          </a:pPr>
          <a:endParaRPr lang="zh-CN" altLang="en-US" sz="1400" b="0" i="0">
            <a:latin typeface="TencentSans W3" panose="020C04030202040F0204" pitchFamily="34" charset="-122"/>
            <a:ea typeface="TencentSans W3" panose="020C04030202040F0204" pitchFamily="34" charset="-122"/>
          </a:endParaRPr>
        </a:p>
      </dgm:t>
    </dgm:pt>
    <dgm:pt modelId="{F0D4C02C-A562-D145-BA87-A2FF41FB5E2D}" type="sibTrans" cxnId="{03444AAF-3204-CD40-B8C7-D67D04624C9B}">
      <dgm:prSet/>
      <dgm:spPr/>
      <dgm:t>
        <a:bodyPr/>
        <a:lstStyle/>
        <a:p>
          <a:pPr>
            <a:lnSpc>
              <a:spcPct val="100000"/>
            </a:lnSpc>
          </a:pPr>
          <a:endParaRPr lang="zh-CN" altLang="en-US" sz="1400" b="0" i="0">
            <a:latin typeface="TencentSans W3" panose="020C04030202040F0204" pitchFamily="34" charset="-122"/>
            <a:ea typeface="TencentSans W3" panose="020C04030202040F0204" pitchFamily="34" charset="-122"/>
          </a:endParaRPr>
        </a:p>
      </dgm:t>
    </dgm:pt>
    <dgm:pt modelId="{E4E0C72B-96DB-DD45-977A-7DD60A2A4A20}" type="pres">
      <dgm:prSet presAssocID="{F7F1B6E4-AC7C-5642-9F43-A4B9F2348900}" presName="Name0" presStyleCnt="0">
        <dgm:presLayoutVars>
          <dgm:dir/>
          <dgm:animLvl val="lvl"/>
          <dgm:resizeHandles val="exact"/>
        </dgm:presLayoutVars>
      </dgm:prSet>
      <dgm:spPr/>
    </dgm:pt>
    <dgm:pt modelId="{98FD8167-7414-FA47-9F7A-FA8F38F24016}" type="pres">
      <dgm:prSet presAssocID="{53264944-E1F4-DB4A-9846-41080839FCB5}" presName="Name8" presStyleCnt="0"/>
      <dgm:spPr/>
    </dgm:pt>
    <dgm:pt modelId="{693D8BA9-4510-754F-870A-6EF49F171B7C}" type="pres">
      <dgm:prSet presAssocID="{53264944-E1F4-DB4A-9846-41080839FCB5}" presName="level" presStyleLbl="node1" presStyleIdx="0" presStyleCnt="3">
        <dgm:presLayoutVars>
          <dgm:chMax val="1"/>
          <dgm:bulletEnabled val="1"/>
        </dgm:presLayoutVars>
      </dgm:prSet>
      <dgm:spPr/>
    </dgm:pt>
    <dgm:pt modelId="{36150CD8-B4A4-8D49-AEED-4BEF99E1C56F}" type="pres">
      <dgm:prSet presAssocID="{53264944-E1F4-DB4A-9846-41080839FCB5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1BBAA766-8A1E-4A44-82E8-5D8D716D89C6}" type="pres">
      <dgm:prSet presAssocID="{C316729A-DAA8-8F49-A795-65B5BC4C7F66}" presName="Name8" presStyleCnt="0"/>
      <dgm:spPr/>
    </dgm:pt>
    <dgm:pt modelId="{6B510C58-B04C-1042-A949-13F9C9527F3F}" type="pres">
      <dgm:prSet presAssocID="{C316729A-DAA8-8F49-A795-65B5BC4C7F66}" presName="level" presStyleLbl="node1" presStyleIdx="1" presStyleCnt="3">
        <dgm:presLayoutVars>
          <dgm:chMax val="1"/>
          <dgm:bulletEnabled val="1"/>
        </dgm:presLayoutVars>
      </dgm:prSet>
      <dgm:spPr/>
    </dgm:pt>
    <dgm:pt modelId="{0FF9A605-7CBA-E64A-AA83-7FBC93CE0F5C}" type="pres">
      <dgm:prSet presAssocID="{C316729A-DAA8-8F49-A795-65B5BC4C7F66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E39B1A76-0F57-9243-9D56-C612322C42C0}" type="pres">
      <dgm:prSet presAssocID="{B0E6E251-E7D2-DE4D-897F-31870CA9C7C6}" presName="Name8" presStyleCnt="0"/>
      <dgm:spPr/>
    </dgm:pt>
    <dgm:pt modelId="{73FB3566-B3EC-B84C-ADB7-FD63021BD98A}" type="pres">
      <dgm:prSet presAssocID="{B0E6E251-E7D2-DE4D-897F-31870CA9C7C6}" presName="level" presStyleLbl="node1" presStyleIdx="2" presStyleCnt="3">
        <dgm:presLayoutVars>
          <dgm:chMax val="1"/>
          <dgm:bulletEnabled val="1"/>
        </dgm:presLayoutVars>
      </dgm:prSet>
      <dgm:spPr/>
    </dgm:pt>
    <dgm:pt modelId="{516CE8B6-BD51-7844-8F39-C09E5042D109}" type="pres">
      <dgm:prSet presAssocID="{B0E6E251-E7D2-DE4D-897F-31870CA9C7C6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0E747812-635E-A049-BD6B-09BD3941BAE5}" type="presOf" srcId="{C316729A-DAA8-8F49-A795-65B5BC4C7F66}" destId="{6B510C58-B04C-1042-A949-13F9C9527F3F}" srcOrd="0" destOrd="0" presId="urn:microsoft.com/office/officeart/2005/8/layout/pyramid3"/>
    <dgm:cxn modelId="{01D08432-57CA-0B48-964C-F2CD3A9B404F}" type="presOf" srcId="{B0E6E251-E7D2-DE4D-897F-31870CA9C7C6}" destId="{516CE8B6-BD51-7844-8F39-C09E5042D109}" srcOrd="1" destOrd="0" presId="urn:microsoft.com/office/officeart/2005/8/layout/pyramid3"/>
    <dgm:cxn modelId="{B3665436-D560-454E-9FAD-C3133DDA1AC3}" type="presOf" srcId="{F7F1B6E4-AC7C-5642-9F43-A4B9F2348900}" destId="{E4E0C72B-96DB-DD45-977A-7DD60A2A4A20}" srcOrd="0" destOrd="0" presId="urn:microsoft.com/office/officeart/2005/8/layout/pyramid3"/>
    <dgm:cxn modelId="{46101F4F-1EA9-DA4F-898D-7E97079E87F9}" srcId="{F7F1B6E4-AC7C-5642-9F43-A4B9F2348900}" destId="{C316729A-DAA8-8F49-A795-65B5BC4C7F66}" srcOrd="1" destOrd="0" parTransId="{EE0D4855-CC19-4543-94A5-D93CE2C09E50}" sibTransId="{B04B4E2F-5D09-E943-ABE0-5036C94CECEA}"/>
    <dgm:cxn modelId="{8CCB846C-58EE-B349-836D-BA2718636785}" type="presOf" srcId="{53264944-E1F4-DB4A-9846-41080839FCB5}" destId="{693D8BA9-4510-754F-870A-6EF49F171B7C}" srcOrd="0" destOrd="0" presId="urn:microsoft.com/office/officeart/2005/8/layout/pyramid3"/>
    <dgm:cxn modelId="{8F57C76E-4166-D146-B61E-88C1B04E2508}" type="presOf" srcId="{53264944-E1F4-DB4A-9846-41080839FCB5}" destId="{36150CD8-B4A4-8D49-AEED-4BEF99E1C56F}" srcOrd="1" destOrd="0" presId="urn:microsoft.com/office/officeart/2005/8/layout/pyramid3"/>
    <dgm:cxn modelId="{10BF7579-D474-3D48-83A7-E6EA70FD582F}" type="presOf" srcId="{C316729A-DAA8-8F49-A795-65B5BC4C7F66}" destId="{0FF9A605-7CBA-E64A-AA83-7FBC93CE0F5C}" srcOrd="1" destOrd="0" presId="urn:microsoft.com/office/officeart/2005/8/layout/pyramid3"/>
    <dgm:cxn modelId="{C9A4868C-97E5-6B41-998C-CABC284108C8}" srcId="{F7F1B6E4-AC7C-5642-9F43-A4B9F2348900}" destId="{53264944-E1F4-DB4A-9846-41080839FCB5}" srcOrd="0" destOrd="0" parTransId="{10CD26B4-69EC-FE42-AEC0-3A9991C606ED}" sibTransId="{F4DA98A0-40E8-EC41-90CA-3335FD91AA07}"/>
    <dgm:cxn modelId="{03444AAF-3204-CD40-B8C7-D67D04624C9B}" srcId="{F7F1B6E4-AC7C-5642-9F43-A4B9F2348900}" destId="{B0E6E251-E7D2-DE4D-897F-31870CA9C7C6}" srcOrd="2" destOrd="0" parTransId="{2036E7FC-FA68-0348-B540-8F872B569A87}" sibTransId="{F0D4C02C-A562-D145-BA87-A2FF41FB5E2D}"/>
    <dgm:cxn modelId="{C2F94BB8-4E2F-554A-9054-3CE59925E9C0}" type="presOf" srcId="{B0E6E251-E7D2-DE4D-897F-31870CA9C7C6}" destId="{73FB3566-B3EC-B84C-ADB7-FD63021BD98A}" srcOrd="0" destOrd="0" presId="urn:microsoft.com/office/officeart/2005/8/layout/pyramid3"/>
    <dgm:cxn modelId="{3B2882B7-DE5E-864C-B3F7-4567879827C5}" type="presParOf" srcId="{E4E0C72B-96DB-DD45-977A-7DD60A2A4A20}" destId="{98FD8167-7414-FA47-9F7A-FA8F38F24016}" srcOrd="0" destOrd="0" presId="urn:microsoft.com/office/officeart/2005/8/layout/pyramid3"/>
    <dgm:cxn modelId="{C894D85D-FA0C-B547-9CFD-CA6BCB34021A}" type="presParOf" srcId="{98FD8167-7414-FA47-9F7A-FA8F38F24016}" destId="{693D8BA9-4510-754F-870A-6EF49F171B7C}" srcOrd="0" destOrd="0" presId="urn:microsoft.com/office/officeart/2005/8/layout/pyramid3"/>
    <dgm:cxn modelId="{38209A49-EFC2-9D46-AFF8-E9E6A2AAC80E}" type="presParOf" srcId="{98FD8167-7414-FA47-9F7A-FA8F38F24016}" destId="{36150CD8-B4A4-8D49-AEED-4BEF99E1C56F}" srcOrd="1" destOrd="0" presId="urn:microsoft.com/office/officeart/2005/8/layout/pyramid3"/>
    <dgm:cxn modelId="{80EFF01A-1040-AC4E-ACF5-CEC111B8717A}" type="presParOf" srcId="{E4E0C72B-96DB-DD45-977A-7DD60A2A4A20}" destId="{1BBAA766-8A1E-4A44-82E8-5D8D716D89C6}" srcOrd="1" destOrd="0" presId="urn:microsoft.com/office/officeart/2005/8/layout/pyramid3"/>
    <dgm:cxn modelId="{5267E206-7FB7-134B-9BD9-37EF31F54213}" type="presParOf" srcId="{1BBAA766-8A1E-4A44-82E8-5D8D716D89C6}" destId="{6B510C58-B04C-1042-A949-13F9C9527F3F}" srcOrd="0" destOrd="0" presId="urn:microsoft.com/office/officeart/2005/8/layout/pyramid3"/>
    <dgm:cxn modelId="{958ECF27-4F42-3B49-848A-E6CDEFE0D983}" type="presParOf" srcId="{1BBAA766-8A1E-4A44-82E8-5D8D716D89C6}" destId="{0FF9A605-7CBA-E64A-AA83-7FBC93CE0F5C}" srcOrd="1" destOrd="0" presId="urn:microsoft.com/office/officeart/2005/8/layout/pyramid3"/>
    <dgm:cxn modelId="{7D1D7889-51C4-E74F-ACBD-478DD954B0EC}" type="presParOf" srcId="{E4E0C72B-96DB-DD45-977A-7DD60A2A4A20}" destId="{E39B1A76-0F57-9243-9D56-C612322C42C0}" srcOrd="2" destOrd="0" presId="urn:microsoft.com/office/officeart/2005/8/layout/pyramid3"/>
    <dgm:cxn modelId="{9692D840-4C6B-2046-8E82-62124066A180}" type="presParOf" srcId="{E39B1A76-0F57-9243-9D56-C612322C42C0}" destId="{73FB3566-B3EC-B84C-ADB7-FD63021BD98A}" srcOrd="0" destOrd="0" presId="urn:microsoft.com/office/officeart/2005/8/layout/pyramid3"/>
    <dgm:cxn modelId="{F8F0DF31-7292-BA4C-8E29-5C91BAC92E16}" type="presParOf" srcId="{E39B1A76-0F57-9243-9D56-C612322C42C0}" destId="{516CE8B6-BD51-7844-8F39-C09E5042D109}" srcOrd="1" destOrd="0" presId="urn:microsoft.com/office/officeart/2005/8/layout/pyramid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370C32F-6C7C-764D-98EA-C2D10D0A0DCE}">
      <dsp:nvSpPr>
        <dsp:cNvPr id="0" name=""/>
        <dsp:cNvSpPr/>
      </dsp:nvSpPr>
      <dsp:spPr>
        <a:xfrm>
          <a:off x="509626" y="342029"/>
          <a:ext cx="2469249" cy="1327877"/>
        </a:xfrm>
        <a:prstGeom prst="round2DiagRect">
          <a:avLst>
            <a:gd name="adj1" fmla="val 0"/>
            <a:gd name="adj2" fmla="val 16670"/>
          </a:avLst>
        </a:prstGeom>
        <a:solidFill>
          <a:schemeClr val="accent1">
            <a:lumMod val="40000"/>
            <a:lumOff val="60000"/>
          </a:schemeClr>
        </a:solidFill>
        <a:ln w="34925" cap="flat" cmpd="sng" algn="ctr">
          <a:solidFill>
            <a:schemeClr val="bg2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F0FCC1-192F-BF4C-88BD-07DD200C9D26}">
      <dsp:nvSpPr>
        <dsp:cNvPr id="0" name=""/>
        <dsp:cNvSpPr/>
      </dsp:nvSpPr>
      <dsp:spPr>
        <a:xfrm>
          <a:off x="1744250" y="482864"/>
          <a:ext cx="329" cy="1046206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rgbClr r="0" g="0" b="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A2AC8E5-CE03-3146-B227-F0DB2E46B223}">
      <dsp:nvSpPr>
        <dsp:cNvPr id="0" name=""/>
        <dsp:cNvSpPr/>
      </dsp:nvSpPr>
      <dsp:spPr>
        <a:xfrm>
          <a:off x="591934" y="442625"/>
          <a:ext cx="1070007" cy="1126684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b="1" i="0" kern="1200" dirty="0">
              <a:latin typeface="TencentSans W7" panose="020C04030202040F0204" pitchFamily="34" charset="-122"/>
              <a:ea typeface="TencentSans W7" panose="020C04030202040F0204" pitchFamily="34" charset="-122"/>
            </a:rPr>
            <a:t>功能迭代速度</a:t>
          </a:r>
        </a:p>
      </dsp:txBody>
      <dsp:txXfrm>
        <a:off x="591934" y="442625"/>
        <a:ext cx="1070007" cy="1126684"/>
      </dsp:txXfrm>
    </dsp:sp>
    <dsp:sp modelId="{64681E63-CE3B-1840-96A3-1CE1F7DC962B}">
      <dsp:nvSpPr>
        <dsp:cNvPr id="0" name=""/>
        <dsp:cNvSpPr/>
      </dsp:nvSpPr>
      <dsp:spPr>
        <a:xfrm>
          <a:off x="1826559" y="442625"/>
          <a:ext cx="1070007" cy="1126684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b="1" i="0" kern="1200" dirty="0">
              <a:latin typeface="TencentSans W7" panose="020C04030202040F0204" pitchFamily="34" charset="-122"/>
              <a:ea typeface="TencentSans W7" panose="020C04030202040F0204" pitchFamily="34" charset="-122"/>
            </a:rPr>
            <a:t>产品稳定性</a:t>
          </a:r>
        </a:p>
      </dsp:txBody>
      <dsp:txXfrm>
        <a:off x="1826559" y="442625"/>
        <a:ext cx="1070007" cy="1126684"/>
      </dsp:txXfrm>
    </dsp:sp>
    <dsp:sp modelId="{AE523C6F-0762-F34B-9956-1631354BC4CD}">
      <dsp:nvSpPr>
        <dsp:cNvPr id="0" name=""/>
        <dsp:cNvSpPr/>
      </dsp:nvSpPr>
      <dsp:spPr>
        <a:xfrm rot="16200000">
          <a:off x="-420441" y="518526"/>
          <a:ext cx="1448593" cy="411541"/>
        </a:xfrm>
        <a:prstGeom prst="rightArrow">
          <a:avLst>
            <a:gd name="adj1" fmla="val 49830"/>
            <a:gd name="adj2" fmla="val 60660"/>
          </a:avLst>
        </a:prstGeom>
        <a:solidFill>
          <a:srgbClr val="FC663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800" kern="1200" dirty="0"/>
            <a:t> </a:t>
          </a:r>
        </a:p>
      </dsp:txBody>
      <dsp:txXfrm>
        <a:off x="-358243" y="683959"/>
        <a:ext cx="1324197" cy="205071"/>
      </dsp:txXfrm>
    </dsp:sp>
    <dsp:sp modelId="{13CE6DD3-C0AC-1B43-9972-0DDC325F0735}">
      <dsp:nvSpPr>
        <dsp:cNvPr id="0" name=""/>
        <dsp:cNvSpPr/>
      </dsp:nvSpPr>
      <dsp:spPr>
        <a:xfrm rot="5400000">
          <a:off x="2460349" y="1081868"/>
          <a:ext cx="1448593" cy="411541"/>
        </a:xfrm>
        <a:prstGeom prst="rightArrow">
          <a:avLst>
            <a:gd name="adj1" fmla="val 49830"/>
            <a:gd name="adj2" fmla="val 60660"/>
          </a:avLst>
        </a:prstGeom>
        <a:solidFill>
          <a:schemeClr val="accent6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800" kern="1200" dirty="0"/>
            <a:t> </a:t>
          </a:r>
        </a:p>
      </dsp:txBody>
      <dsp:txXfrm>
        <a:off x="2522547" y="1122905"/>
        <a:ext cx="1324197" cy="20507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3D8BA9-4510-754F-870A-6EF49F171B7C}">
      <dsp:nvSpPr>
        <dsp:cNvPr id="0" name=""/>
        <dsp:cNvSpPr/>
      </dsp:nvSpPr>
      <dsp:spPr>
        <a:xfrm rot="10800000">
          <a:off x="0" y="0"/>
          <a:ext cx="4612213" cy="840652"/>
        </a:xfrm>
        <a:prstGeom prst="trapezoid">
          <a:avLst>
            <a:gd name="adj" fmla="val 91441"/>
          </a:avLst>
        </a:prstGeom>
        <a:solidFill>
          <a:schemeClr val="accent2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zh-CN" altLang="en-US" sz="1400" b="1" i="0" kern="1200" dirty="0">
              <a:latin typeface="TencentSans W7" panose="020C04030202040F0204" pitchFamily="34" charset="-122"/>
              <a:ea typeface="TencentSans W7" panose="020C04030202040F0204" pitchFamily="34" charset="-122"/>
            </a:rPr>
            <a:t>用户运营</a:t>
          </a:r>
          <a:endParaRPr lang="en-US" altLang="zh-CN" sz="1400" b="1" i="0" kern="1200" dirty="0">
            <a:latin typeface="TencentSans W7" panose="020C04030202040F0204" pitchFamily="34" charset="-122"/>
            <a:ea typeface="TencentSans W7" panose="020C04030202040F0204" pitchFamily="34" charset="-122"/>
          </a:endParaRPr>
        </a:p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altLang="zh-CN" sz="1400" b="1" i="0" kern="1200" dirty="0" err="1">
              <a:latin typeface="TencentSans W3" panose="020C04030202040F0204" pitchFamily="34" charset="-122"/>
              <a:ea typeface="TencentSans W3" panose="020C04030202040F0204" pitchFamily="34" charset="-122"/>
            </a:rPr>
            <a:t>toB</a:t>
          </a:r>
          <a:r>
            <a:rPr lang="en-US" altLang="zh-CN" sz="1400" b="1" i="0" kern="1200" dirty="0">
              <a:latin typeface="TencentSans W3" panose="020C04030202040F0204" pitchFamily="34" charset="-122"/>
              <a:ea typeface="TencentSans W3" panose="020C04030202040F0204" pitchFamily="34" charset="-122"/>
            </a:rPr>
            <a:t>/</a:t>
          </a:r>
          <a:r>
            <a:rPr lang="en-US" altLang="zh-CN" sz="1400" b="1" i="0" kern="1200" dirty="0" err="1">
              <a:latin typeface="TencentSans W3" panose="020C04030202040F0204" pitchFamily="34" charset="-122"/>
              <a:ea typeface="TencentSans W3" panose="020C04030202040F0204" pitchFamily="34" charset="-122"/>
            </a:rPr>
            <a:t>toC</a:t>
          </a:r>
          <a:r>
            <a:rPr lang="en-US" altLang="zh-CN" sz="1400" b="1" i="0" kern="1200" dirty="0">
              <a:latin typeface="TencentSans W3" panose="020C04030202040F0204" pitchFamily="34" charset="-122"/>
              <a:ea typeface="TencentSans W3" panose="020C04030202040F0204" pitchFamily="34" charset="-122"/>
            </a:rPr>
            <a:t>/</a:t>
          </a:r>
          <a:r>
            <a:rPr lang="zh-CN" altLang="en-US" sz="1400" b="1" i="0" kern="1200" dirty="0">
              <a:latin typeface="TencentSans W3" panose="020C04030202040F0204" pitchFamily="34" charset="-122"/>
              <a:ea typeface="TencentSans W3" panose="020C04030202040F0204" pitchFamily="34" charset="-122"/>
            </a:rPr>
            <a:t>内部服务</a:t>
          </a:r>
        </a:p>
      </dsp:txBody>
      <dsp:txXfrm rot="-10800000">
        <a:off x="807137" y="0"/>
        <a:ext cx="2997938" cy="840652"/>
      </dsp:txXfrm>
    </dsp:sp>
    <dsp:sp modelId="{6B510C58-B04C-1042-A949-13F9C9527F3F}">
      <dsp:nvSpPr>
        <dsp:cNvPr id="0" name=""/>
        <dsp:cNvSpPr/>
      </dsp:nvSpPr>
      <dsp:spPr>
        <a:xfrm rot="10800000">
          <a:off x="768702" y="840651"/>
          <a:ext cx="3074808" cy="840652"/>
        </a:xfrm>
        <a:prstGeom prst="trapezoid">
          <a:avLst>
            <a:gd name="adj" fmla="val 91441"/>
          </a:avLst>
        </a:prstGeom>
        <a:solidFill>
          <a:schemeClr val="accent5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zh-CN" altLang="en-US" sz="1400" b="1" i="0" kern="1200" dirty="0">
              <a:latin typeface="TencentSans W7" panose="020C04030202040F0204" pitchFamily="34" charset="-122"/>
              <a:ea typeface="TencentSans W7" panose="020C04030202040F0204" pitchFamily="34" charset="-122"/>
            </a:rPr>
            <a:t>故障运营</a:t>
          </a:r>
          <a:endParaRPr lang="en-US" altLang="zh-CN" sz="1400" b="1" i="0" kern="1200" dirty="0">
            <a:latin typeface="TencentSans W7" panose="020C04030202040F0204" pitchFamily="34" charset="-122"/>
            <a:ea typeface="TencentSans W7" panose="020C04030202040F0204" pitchFamily="34" charset="-122"/>
          </a:endParaRPr>
        </a:p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altLang="zh-CN" sz="1400" b="1" i="0" kern="1200" dirty="0">
              <a:latin typeface="TencentSans W3" panose="020C04030202040F0204" pitchFamily="34" charset="-122"/>
              <a:ea typeface="TencentSans W3" panose="020C04030202040F0204" pitchFamily="34" charset="-122"/>
            </a:rPr>
            <a:t>On-Call</a:t>
          </a:r>
          <a:endParaRPr lang="zh-CN" altLang="en-US" sz="1400" b="1" i="0" kern="1200" dirty="0">
            <a:latin typeface="TencentSans W3" panose="020C04030202040F0204" pitchFamily="34" charset="-122"/>
            <a:ea typeface="TencentSans W3" panose="020C04030202040F0204" pitchFamily="34" charset="-122"/>
          </a:endParaRPr>
        </a:p>
      </dsp:txBody>
      <dsp:txXfrm rot="-10800000">
        <a:off x="1306793" y="840651"/>
        <a:ext cx="1998625" cy="840652"/>
      </dsp:txXfrm>
    </dsp:sp>
    <dsp:sp modelId="{73FB3566-B3EC-B84C-ADB7-FD63021BD98A}">
      <dsp:nvSpPr>
        <dsp:cNvPr id="0" name=""/>
        <dsp:cNvSpPr/>
      </dsp:nvSpPr>
      <dsp:spPr>
        <a:xfrm rot="10800000">
          <a:off x="1537404" y="1681304"/>
          <a:ext cx="1537404" cy="840652"/>
        </a:xfrm>
        <a:prstGeom prst="trapezoid">
          <a:avLst>
            <a:gd name="adj" fmla="val 91441"/>
          </a:avLst>
        </a:prstGeom>
        <a:solidFill>
          <a:schemeClr val="accent6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zh-CN" altLang="en-US" sz="1400" b="1" i="0" kern="1200" dirty="0">
              <a:latin typeface="TencentSans W7" panose="020C04030202040F0204" pitchFamily="34" charset="-122"/>
              <a:ea typeface="TencentSans W7" panose="020C04030202040F0204" pitchFamily="34" charset="-122"/>
            </a:rPr>
            <a:t>研发流程</a:t>
          </a:r>
          <a:endParaRPr lang="en-US" altLang="zh-CN" sz="1400" b="1" i="0" kern="1200" dirty="0">
            <a:latin typeface="TencentSans W7" panose="020C04030202040F0204" pitchFamily="34" charset="-122"/>
            <a:ea typeface="TencentSans W7" panose="020C04030202040F0204" pitchFamily="34" charset="-122"/>
          </a:endParaRPr>
        </a:p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altLang="zh-CN" sz="1400" b="1" i="0" kern="1200" dirty="0">
              <a:latin typeface="TencentSans W3" panose="020C04030202040F0204" pitchFamily="34" charset="-122"/>
              <a:ea typeface="TencentSans W3" panose="020C04030202040F0204" pitchFamily="34" charset="-122"/>
            </a:rPr>
            <a:t>TAPD</a:t>
          </a:r>
          <a:endParaRPr lang="zh-CN" altLang="en-US" sz="1400" b="1" i="0" kern="1200" dirty="0">
            <a:latin typeface="TencentSans W3" panose="020C04030202040F0204" pitchFamily="34" charset="-122"/>
            <a:ea typeface="TencentSans W3" panose="020C04030202040F0204" pitchFamily="34" charset="-122"/>
          </a:endParaRPr>
        </a:p>
      </dsp:txBody>
      <dsp:txXfrm rot="-10800000">
        <a:off x="1537404" y="1681304"/>
        <a:ext cx="1537404" cy="84065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OpposingIdeas">
  <dgm:title val=""/>
  <dgm:desc val=""/>
  <dgm:catLst>
    <dgm:cat type="relationship" pri="34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30" srcId="0" destId="10" srcOrd="0" destOrd="0"/>
        <dgm:cxn modelId="12" srcId="10" destId="11" srcOrd="0" destOrd="0"/>
        <dgm:cxn modelId="40" srcId="0" destId="20" srcOrd="1" destOrd="0"/>
        <dgm:cxn modelId="22" srcId="20" destId="2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30" srcId="0" destId="10" srcOrd="0" destOrd="0"/>
        <dgm:cxn modelId="12" srcId="10" destId="11" srcOrd="0" destOrd="0"/>
        <dgm:cxn modelId="4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30" srcId="0" destId="10" srcOrd="0" destOrd="0"/>
        <dgm:cxn modelId="12" srcId="10" destId="11" srcOrd="0" destOrd="0"/>
        <dgm:cxn modelId="40" srcId="0" destId="20" srcOrd="1" destOrd="0"/>
        <dgm:cxn modelId="22" srcId="20" destId="21" srcOrd="0" destOrd="0"/>
      </dgm:cxnLst>
      <dgm:bg/>
      <dgm:whole/>
    </dgm:dataModel>
  </dgm:clrData>
  <dgm:layoutNode name="Name0">
    <dgm:varLst>
      <dgm:chMax val="2"/>
      <dgm:dir/>
      <dgm:animOne val="branch"/>
      <dgm:animLvl val="lvl"/>
      <dgm:resizeHandles val="exact"/>
    </dgm:varLst>
    <dgm:choose name="Name1">
      <dgm:if name="Name2" axis="ch" ptType="node" func="cnt" op="lte" val="1">
        <dgm:alg type="composite">
          <dgm:param type="ar" val="0.9928"/>
        </dgm:alg>
      </dgm:if>
      <dgm:else name="Name3">
        <dgm:alg type="composite">
          <dgm:param type="ar" val="1.6364"/>
        </dgm:alg>
      </dgm:else>
    </dgm:choose>
    <dgm:shape xmlns:r="http://schemas.openxmlformats.org/officeDocument/2006/relationships" r:blip="">
      <dgm:adjLst/>
    </dgm:shape>
    <dgm:choose name="Name4">
      <dgm:if name="Name5" func="var" arg="dir" op="equ" val="norm">
        <dgm:choose name="Name6">
          <dgm:if name="Name7" axis="ch" ptType="node" func="cnt" op="lte" val="1">
            <dgm:constrLst>
              <dgm:constr type="primFontSz" for="des" forName="ParentText1" op="equ" val="65"/>
              <dgm:constr type="primFontSz" for="des" forName="ParentText2" refType="primFontSz" refFor="des" refForName="ParentText1" op="equ"/>
              <dgm:constr type="primFontSz" for="des" forName="ChildText1" op="equ" val="65"/>
              <dgm:constr type="primFontSz" for="des" forName="ChildText2" refType="primFontSz" refFor="des" refForName="ChildText1" op="equ"/>
              <dgm:constr type="l" for="ch" forName="ChildText1" refType="w" fact="0.2963"/>
              <dgm:constr type="t" for="ch" forName="ChildText1" refType="h" fact="0.2722"/>
              <dgm:constr type="w" for="ch" forName="ChildText1" refType="w" fact="0.6534"/>
              <dgm:constr type="h" for="ch" forName="ChildText1" refType="h" fact="0.6682"/>
              <dgm:constr type="l" for="ch" forName="Background" refType="w" fact="0.246"/>
              <dgm:constr type="t" for="ch" forName="Background" refType="h" fact="0.2125"/>
              <dgm:constr type="w" for="ch" forName="Background" refType="w" fact="0.754"/>
              <dgm:constr type="h" for="ch" forName="Background" refType="h" fact="0.7875"/>
              <dgm:constr type="l" for="ch" forName="ParentText1" refType="w" fact="0"/>
              <dgm:constr type="t" for="ch" forName="ParentText1" refType="h" fact="0"/>
              <dgm:constr type="w" for="ch" forName="ParentText1" refType="w" fact="0.234"/>
              <dgm:constr type="h" for="ch" forName="ParentText1" refType="h" fact="0.8713"/>
              <dgm:constr type="l" for="ch" forName="ParentShape1" refType="w" fact="0"/>
              <dgm:constr type="t" for="ch" forName="ParentShape1" refType="h" fact="0"/>
              <dgm:constr type="w" for="ch" forName="ParentShape1" refType="w" fact="0.234"/>
              <dgm:constr type="h" for="ch" forName="ParentShape1" refType="h" fact="0.8713"/>
            </dgm:constrLst>
          </dgm:if>
          <dgm:else name="Name8">
            <dgm:constrLst>
              <dgm:constr type="primFontSz" for="des" forName="ParentText1" op="equ" val="65"/>
              <dgm:constr type="primFontSz" for="des" forName="ParentText2" refType="primFontSz" refFor="des" refForName="ParentText1" op="equ"/>
              <dgm:constr type="primFontSz" for="des" forName="ChildText1" op="equ" val="65"/>
              <dgm:constr type="primFontSz" for="des" forName="ChildText2" refType="primFontSz" refFor="des" refForName="ChildText1" op="equ"/>
              <dgm:constr type="l" for="ch" forName="ChildText1" refType="w" fact="0.15"/>
              <dgm:constr type="t" for="ch" forName="ChildText1" refType="h" fact="0.22"/>
              <dgm:constr type="w" for="ch" forName="ChildText1" refType="w" fact="0.325"/>
              <dgm:constr type="h" for="ch" forName="ChildText1" refType="h" fact="0.56"/>
              <dgm:constr type="l" for="ch" forName="ChildText2" refType="w" fact="0.525"/>
              <dgm:constr type="t" for="ch" forName="ChildText2" refType="h" fact="0.22"/>
              <dgm:constr type="w" for="ch" forName="ChildText2" refType="w" fact="0.325"/>
              <dgm:constr type="h" for="ch" forName="ChildText2" refType="h" fact="0.56"/>
              <dgm:constr type="l" for="ch" forName="Background" refType="w" fact="0.125"/>
              <dgm:constr type="t" for="ch" forName="Background" refType="h" fact="0.17"/>
              <dgm:constr type="w" for="ch" forName="Background" refType="w" fact="0.75"/>
              <dgm:constr type="h" for="ch" forName="Background" refType="h" fact="0.66"/>
              <dgm:constr type="l" for="ch" forName="ParentText1" refType="w" fact="0"/>
              <dgm:constr type="t" for="ch" forName="ParentText1" refType="h" fact="0"/>
              <dgm:constr type="w" for="ch" forName="ParentText1" refType="w" fact="0.125"/>
              <dgm:constr type="h" for="ch" forName="ParentText1" refType="h" fact="0.72"/>
              <dgm:constr type="l" for="ch" forName="ParentShape1" refType="w" fact="0"/>
              <dgm:constr type="t" for="ch" forName="ParentShape1" refType="h" fact="0"/>
              <dgm:constr type="w" for="ch" forName="ParentShape1" refType="w" fact="0.125"/>
              <dgm:constr type="h" for="ch" forName="ParentShape1" refType="h" fact="0.72"/>
              <dgm:constr type="l" for="ch" forName="ParentText2" refType="w" fact="0.875"/>
              <dgm:constr type="t" for="ch" forName="ParentText2" refType="h" fact="0.28"/>
              <dgm:constr type="w" for="ch" forName="ParentText2" refType="w" fact="0.125"/>
              <dgm:constr type="h" for="ch" forName="ParentText2" refType="h" fact="0.72"/>
              <dgm:constr type="l" for="ch" forName="ParentShape2" refType="w" fact="0.875"/>
              <dgm:constr type="t" for="ch" forName="ParentShape2" refType="h" fact="0.28"/>
              <dgm:constr type="w" for="ch" forName="ParentShape2" refType="w" fact="0.125"/>
              <dgm:constr type="h" for="ch" forName="ParentShape2" refType="h" fact="0.72"/>
              <dgm:constr type="l" for="ch" forName="Divider" refType="w" fact="0.5"/>
              <dgm:constr type="t" for="ch" forName="Divider" refType="h" fact="0.24"/>
              <dgm:constr type="w" for="ch" forName="Divider" refType="w" fact="0.0001"/>
              <dgm:constr type="h" for="ch" forName="Divider" refType="h" fact="0.52"/>
            </dgm:constrLst>
          </dgm:else>
        </dgm:choose>
      </dgm:if>
      <dgm:else name="Name9">
        <dgm:choose name="Name10">
          <dgm:if name="Name11" axis="ch" ptType="node" func="cnt" op="lte" val="1">
            <dgm:constrLst>
              <dgm:constr type="primFontSz" for="des" forName="ParentText1" op="equ" val="65"/>
              <dgm:constr type="primFontSz" for="des" forName="ParentText2" refType="primFontSz" refFor="des" refForName="ParentText1" op="equ"/>
              <dgm:constr type="primFontSz" for="des" forName="ChildText1" op="equ" val="65"/>
              <dgm:constr type="primFontSz" for="des" forName="ChildText2" refType="primFontSz" refFor="des" refForName="ChildText1" op="equ"/>
              <dgm:constr type="r" for="ch" forName="ChildText1" refType="w" fact="-0.2455"/>
              <dgm:constr type="t" for="ch" forName="ChildText1" refType="h" fact="0.2651"/>
              <dgm:constr type="w" for="ch" forName="ChildText1" refType="w" fact="0.5351"/>
              <dgm:constr type="h" for="ch" forName="ChildText1" refType="h" fact="0.56"/>
              <dgm:constr type="r" for="ch" forName="Background" refType="w" fact="-0.246"/>
              <dgm:constr type="t" for="ch" forName="Background" refType="h" fact="0.2125"/>
              <dgm:constr type="w" for="ch" forName="Background" refType="w" fact="0.754"/>
              <dgm:constr type="h" for="ch" forName="Background" refType="h" fact="0.7875"/>
              <dgm:constr type="r" for="ch" forName="ParentText1" refType="w" fact="0"/>
              <dgm:constr type="t" for="ch" forName="ParentText1" refType="h" fact="0"/>
              <dgm:constr type="w" for="ch" forName="ParentText1" refType="w" fact="0.234"/>
              <dgm:constr type="h" for="ch" forName="ParentText1" refType="h" fact="0.8713"/>
              <dgm:constr type="r" for="ch" forName="ParentShape1" refType="w" fact="0"/>
              <dgm:constr type="t" for="ch" forName="ParentShape1" refType="h" fact="0"/>
              <dgm:constr type="w" for="ch" forName="ParentShape1" refType="w" fact="0.234"/>
              <dgm:constr type="h" for="ch" forName="ParentShape1" refType="h" fact="0.8713"/>
            </dgm:constrLst>
          </dgm:if>
          <dgm:else name="Name12">
            <dgm:constrLst>
              <dgm:constr type="primFontSz" for="des" forName="ParentText1" op="equ" val="65"/>
              <dgm:constr type="primFontSz" for="des" forName="ParentText2" refType="primFontSz" refFor="des" refForName="ParentText1" op="equ"/>
              <dgm:constr type="primFontSz" for="des" forName="ChildText1" op="equ" val="65"/>
              <dgm:constr type="primFontSz" for="des" forName="ChildText2" refType="primFontSz" refFor="des" refForName="ChildText1" op="equ"/>
              <dgm:constr type="r" for="ch" forName="ChildText1" refType="w" fact="-0.15"/>
              <dgm:constr type="t" for="ch" forName="ChildText1" refType="h" fact="0.22"/>
              <dgm:constr type="w" for="ch" forName="ChildText1" refType="w" fact="0.325"/>
              <dgm:constr type="h" for="ch" forName="ChildText1" refType="h" fact="0.56"/>
              <dgm:constr type="r" for="ch" forName="ChildText2" refType="w" fact="-0.525"/>
              <dgm:constr type="t" for="ch" forName="ChildText2" refType="h" fact="0.22"/>
              <dgm:constr type="w" for="ch" forName="ChildText2" refType="w" fact="0.325"/>
              <dgm:constr type="h" for="ch" forName="ChildText2" refType="h" fact="0.56"/>
              <dgm:constr type="r" for="ch" forName="Background" refType="w" fact="-0.125"/>
              <dgm:constr type="t" for="ch" forName="Background" refType="h" fact="0.17"/>
              <dgm:constr type="w" for="ch" forName="Background" refType="w" fact="0.75"/>
              <dgm:constr type="h" for="ch" forName="Background" refType="h" fact="0.66"/>
              <dgm:constr type="r" for="ch" forName="ParentText1" refType="w" fact="0"/>
              <dgm:constr type="t" for="ch" forName="ParentText1" refType="h" fact="0"/>
              <dgm:constr type="w" for="ch" forName="ParentText1" refType="w" fact="0.125"/>
              <dgm:constr type="h" for="ch" forName="ParentText1" refType="h" fact="0.72"/>
              <dgm:constr type="r" for="ch" forName="ParentShape1" refType="w" fact="0"/>
              <dgm:constr type="t" for="ch" forName="ParentShape1" refType="h" fact="0"/>
              <dgm:constr type="w" for="ch" forName="ParentShape1" refType="w" fact="0.125"/>
              <dgm:constr type="h" for="ch" forName="ParentShape1" refType="h" fact="0.72"/>
              <dgm:constr type="r" for="ch" forName="ParentText2" refType="w" fact="-0.875"/>
              <dgm:constr type="t" for="ch" forName="ParentText2" refType="h" fact="0.28"/>
              <dgm:constr type="w" for="ch" forName="ParentText2" refType="w" fact="0.125"/>
              <dgm:constr type="h" for="ch" forName="ParentText2" refType="h" fact="0.72"/>
              <dgm:constr type="r" for="ch" forName="ParentShape2" refType="w" fact="-0.875"/>
              <dgm:constr type="t" for="ch" forName="ParentShape2" refType="h" fact="0.28"/>
              <dgm:constr type="w" for="ch" forName="ParentShape2" refType="w" fact="0.125"/>
              <dgm:constr type="h" for="ch" forName="ParentShape2" refType="h" fact="0.72"/>
              <dgm:constr type="r" for="ch" forName="Divider" refType="w" fact="-0.5"/>
              <dgm:constr type="t" for="ch" forName="Divider" refType="h" fact="0.24"/>
              <dgm:constr type="w" for="ch" forName="Divider" refType="w" fact="0.0001"/>
              <dgm:constr type="h" for="ch" forName="Divider" refType="h" fact="0.52"/>
            </dgm:constrLst>
          </dgm:else>
        </dgm:choose>
      </dgm:else>
    </dgm:choose>
    <dgm:choose name="Name13">
      <dgm:if name="Name14" axis="ch" ptType="node" func="cnt" op="gte" val="1">
        <dgm:layoutNode name="Background" styleLbl="node1">
          <dgm:alg type="sp"/>
          <dgm:choose name="Name15">
            <dgm:if name="Name16" func="var" arg="dir" op="equ" val="norm">
              <dgm:shape xmlns:r="http://schemas.openxmlformats.org/officeDocument/2006/relationships" type="round2DiagRect" r:blip="">
                <dgm:adjLst>
                  <dgm:adj idx="1" val="0"/>
                  <dgm:adj idx="2" val="0.1667"/>
                </dgm:adjLst>
              </dgm:shape>
            </dgm:if>
            <dgm:else name="Name17">
              <dgm:shape xmlns:r="http://schemas.openxmlformats.org/officeDocument/2006/relationships" type="round2DiagRect" r:blip="">
                <dgm:adjLst>
                  <dgm:adj idx="1" val="0.1667"/>
                  <dgm:adj idx="2" val="0"/>
                </dgm:adjLst>
              </dgm:shape>
            </dgm:else>
          </dgm:choose>
          <dgm:presOf/>
        </dgm:layoutNode>
        <dgm:choose name="Name18">
          <dgm:if name="Name19" axis="ch" ptType="node" func="cnt" op="gte" val="2">
            <dgm:layoutNode name="Divider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</dgm:if>
          <dgm:else name="Name20"/>
        </dgm:choose>
        <dgm:layoutNode name="ChildText1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 hideGeom="1">
            <dgm:adjLst/>
          </dgm:shape>
          <dgm:presOf axis="ch des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21">
          <dgm:if name="Name22" axis="ch" ptType="node" func="cnt" op="gte" val="2">
            <dgm:layoutNode name="ChildText2" styleLbl="revTx">
              <dgm:varLst>
                <dgm:chMax val="0"/>
                <dgm:chPref val="0"/>
                <dgm:bulletEnabled val="1"/>
              </dgm:varLst>
              <dgm:alg type="tx">
                <dgm:param type="parTxLTRAlign" val="l"/>
                <dgm:param type="txAnchorVert" val="t"/>
              </dgm:alg>
              <dgm:shape xmlns:r="http://schemas.openxmlformats.org/officeDocument/2006/relationships" type="rect" r:blip="" hideGeom="1">
                <dgm:adjLst/>
              </dgm:shape>
              <dgm:presOf axis="ch des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23"/>
        </dgm:choose>
        <dgm:layoutNode name="ParentText1" styleLbl="revTx">
          <dgm:varLst>
            <dgm:chMax val="1"/>
            <dgm:chPref val="1"/>
          </dgm:varLst>
          <dgm:choose name="Name24">
            <dgm:if name="Name25" func="var" arg="dir" op="equ" val="norm">
              <dgm:alg type="tx">
                <dgm:param type="parTxLTRAlign" val="r"/>
                <dgm:param type="shpTxLTRAlignCh" val="r"/>
                <dgm:param type="txAnchorVertCh" val="mid"/>
                <dgm:param type="autoTxRot" val="grav"/>
              </dgm:alg>
            </dgm:if>
            <dgm:else name="Name26">
              <dgm:alg type="tx">
                <dgm:param type="parTxLTRAlign" val="l"/>
                <dgm:param type="shpTxLTRAlignCh" val="r"/>
                <dgm:param type="txAnchorVertCh" val="mid"/>
                <dgm:param type="autoTxRot" val="grav"/>
              </dgm:alg>
            </dgm:else>
          </dgm:choose>
          <dgm:choose name="Name27">
            <dgm:if name="Name28" func="var" arg="dir" op="equ" val="norm">
              <dgm:shape xmlns:r="http://schemas.openxmlformats.org/officeDocument/2006/relationships" rot="-90" type="rightArrow" r:blip="" hideGeom="1">
                <dgm:adjLst>
                  <dgm:adj idx="1" val="0.4983"/>
                  <dgm:adj idx="2" val="0.6066"/>
                </dgm:adjLst>
              </dgm:shape>
            </dgm:if>
            <dgm:else name="Name29">
              <dgm:shape xmlns:r="http://schemas.openxmlformats.org/officeDocument/2006/relationships" rot="90" type="leftArrow" r:blip="" hideGeom="1">
                <dgm:adjLst>
                  <dgm:adj idx="1" val="0.4983"/>
                  <dgm:adj idx="2" val="0.6066"/>
                </dgm:adjLst>
              </dgm:shape>
            </dgm:else>
          </dgm:choose>
          <dgm:presOf axis="ch 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ParentShape1" styleLbl="alignImgPlace1">
          <dgm:varLst/>
          <dgm:alg type="sp"/>
          <dgm:presOf axis="ch self" ptType="node node" st="1 1" cnt="1 0"/>
          <dgm:choose name="Name30">
            <dgm:if name="Name31" func="var" arg="dir" op="equ" val="norm">
              <dgm:shape xmlns:r="http://schemas.openxmlformats.org/officeDocument/2006/relationships" rot="-90" type="rightArrow" r:blip="">
                <dgm:adjLst>
                  <dgm:adj idx="1" val="0.4983"/>
                  <dgm:adj idx="2" val="0.6066"/>
                </dgm:adjLst>
              </dgm:shape>
            </dgm:if>
            <dgm:else name="Name32">
              <dgm:shape xmlns:r="http://schemas.openxmlformats.org/officeDocument/2006/relationships" rot="90" type="leftArrow" r:blip="">
                <dgm:adjLst>
                  <dgm:adj idx="1" val="0.4983"/>
                  <dgm:adj idx="2" val="0.6066"/>
                </dgm:adjLst>
              </dgm:shape>
            </dgm:else>
          </dgm:choose>
        </dgm:layoutNode>
        <dgm:choose name="Name33">
          <dgm:if name="Name34" axis="ch" ptType="node" func="cnt" op="gte" val="2">
            <dgm:layoutNode name="ParentText2" styleLbl="revTx">
              <dgm:varLst>
                <dgm:chMax val="1"/>
                <dgm:chPref val="1"/>
              </dgm:varLst>
              <dgm:choose name="Name35">
                <dgm:if name="Name36" func="var" arg="dir" op="equ" val="norm">
                  <dgm:alg type="tx">
                    <dgm:param type="parTxLTRAlign" val="r"/>
                    <dgm:param type="shpTxLTRAlignCh" val="r"/>
                    <dgm:param type="txAnchorVertCh" val="mid"/>
                    <dgm:param type="autoTxRot" val="grav"/>
                  </dgm:alg>
                </dgm:if>
                <dgm:else name="Name37">
                  <dgm:alg type="tx">
                    <dgm:param type="parTxLTRAlign" val="l"/>
                    <dgm:param type="shpTxLTRAlignCh" val="r"/>
                    <dgm:param type="txAnchorVertCh" val="mid"/>
                    <dgm:param type="autoTxRot" val="grav"/>
                  </dgm:alg>
                </dgm:else>
              </dgm:choose>
              <dgm:choose name="Name38">
                <dgm:if name="Name39" func="var" arg="dir" op="equ" val="norm">
                  <dgm:shape xmlns:r="http://schemas.openxmlformats.org/officeDocument/2006/relationships" rot="90" type="rightArrow" r:blip="" hideGeom="1">
                    <dgm:adjLst>
                      <dgm:adj idx="1" val="0.4983"/>
                      <dgm:adj idx="2" val="0.6066"/>
                    </dgm:adjLst>
                  </dgm:shape>
                </dgm:if>
                <dgm:else name="Name40">
                  <dgm:shape xmlns:r="http://schemas.openxmlformats.org/officeDocument/2006/relationships" rot="-90" type="leftArrow" r:blip="" hideGeom="1">
                    <dgm:adjLst>
                      <dgm:adj idx="1" val="0.4983"/>
                      <dgm:adj idx="2" val="0.6066"/>
                    </dgm:adjLst>
                  </dgm:shape>
                </dgm:else>
              </dgm:choose>
              <dgm:presOf axis="ch 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ParentShape2" styleLbl="alignImgPlace1">
              <dgm:varLst/>
              <dgm:alg type="sp"/>
              <dgm:choose name="Name41">
                <dgm:if name="Name42" func="var" arg="dir" op="equ" val="norm">
                  <dgm:shape xmlns:r="http://schemas.openxmlformats.org/officeDocument/2006/relationships" rot="90" type="rightArrow" r:blip="">
                    <dgm:adjLst>
                      <dgm:adj idx="1" val="0.4983"/>
                      <dgm:adj idx="2" val="0.6066"/>
                    </dgm:adjLst>
                  </dgm:shape>
                </dgm:if>
                <dgm:else name="Name43">
                  <dgm:shape xmlns:r="http://schemas.openxmlformats.org/officeDocument/2006/relationships" rot="-90" type="leftArrow" r:blip="">
                    <dgm:adjLst>
                      <dgm:adj idx="1" val="0.4983"/>
                      <dgm:adj idx="2" val="0.6066"/>
                    </dgm:adjLst>
                  </dgm:shape>
                </dgm:else>
              </dgm:choose>
              <dgm:presOf axis="ch self" ptType="node node" st="2 1" cnt="1 0"/>
            </dgm:layoutNode>
          </dgm:if>
          <dgm:else name="Name44"/>
        </dgm:choose>
      </dgm:if>
      <dgm:else name="Name45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yramid3">
  <dgm:title val=""/>
  <dgm:desc val=""/>
  <dgm:catLst>
    <dgm:cat type="pyramid" pri="2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T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T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rev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t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BB8ED5-1DCC-A148-915F-B72A26D4FDB0}" type="datetimeFigureOut">
              <a:rPr kumimoji="1" lang="zh-CN" altLang="en-US" smtClean="0"/>
              <a:t>2023/4/10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1E9720-3F7D-004F-AC4E-102AD7362B1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778110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1E9720-3F7D-004F-AC4E-102AD7362B13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566694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1E9720-3F7D-004F-AC4E-102AD7362B13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245191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1E9720-3F7D-004F-AC4E-102AD7362B13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923497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1E9720-3F7D-004F-AC4E-102AD7362B13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56031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1E9720-3F7D-004F-AC4E-102AD7362B13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908901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1E9720-3F7D-004F-AC4E-102AD7362B13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679155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1E9720-3F7D-004F-AC4E-102AD7362B13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697559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1E9720-3F7D-004F-AC4E-102AD7362B13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103258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1E9720-3F7D-004F-AC4E-102AD7362B13}" type="slidenum">
              <a:rPr kumimoji="1" lang="zh-CN" altLang="en-US" smtClean="0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687621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006C2C-89D8-1802-8118-2FE69B4029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08C643A-B945-E23E-559F-F0B4B65B74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75B655D-CAE3-FD92-9C39-85038A2249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4E209-F830-B94B-8084-95FF3179BA07}" type="datetimeFigureOut">
              <a:rPr kumimoji="1" lang="zh-CN" altLang="en-US" smtClean="0"/>
              <a:t>2023/4/10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84352B6-82E0-155E-9524-2B11B2610F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F0618B0-BAF8-8CCC-332B-9C2987BE9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5775-7D86-AE46-B68B-EE6AC53CD3D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09619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8F5EBA-7793-C485-CE23-8D15B1B171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72050D4-F2CE-4E29-8649-0F39A537CA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5042480-9A06-7820-F80C-65786E8A7C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4E209-F830-B94B-8084-95FF3179BA07}" type="datetimeFigureOut">
              <a:rPr kumimoji="1" lang="zh-CN" altLang="en-US" smtClean="0"/>
              <a:t>2023/4/10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80350FF-DFE2-FFA8-9708-FCE8304BFB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FE36FFC-E42B-E3B7-EA1D-D3FBD968D4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5775-7D86-AE46-B68B-EE6AC53CD3D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280345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CAF9810E-FAEC-075E-BB22-69432CF1834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97E7A0C-1998-8D1F-1D2F-4C50F031E5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70AD854-387B-12E0-269A-F26521990E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4E209-F830-B94B-8084-95FF3179BA07}" type="datetimeFigureOut">
              <a:rPr kumimoji="1" lang="zh-CN" altLang="en-US" smtClean="0"/>
              <a:t>2023/4/10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4E8ABBF-9B92-994A-9B5A-CF178E412C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87D7832-989E-2C34-6B43-2B6A86B90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5775-7D86-AE46-B68B-EE6AC53CD3D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545066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5DB97C1-6620-494D-6992-C9B3F12BCA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F927BEA-9BEE-64AD-EE75-08D75C1E2F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86E2BF1-11F2-C8FC-6227-A9DE0A285C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4E209-F830-B94B-8084-95FF3179BA07}" type="datetimeFigureOut">
              <a:rPr kumimoji="1" lang="zh-CN" altLang="en-US" smtClean="0"/>
              <a:t>2023/4/10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BD2159B-E443-6FC1-3BD6-1A1A358A14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306CDCD-F05A-EA23-7EFD-A0EE8AAEE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5775-7D86-AE46-B68B-EE6AC53CD3D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278629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6797970-D14B-78DA-93E9-3E0D054C3F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D2060E9-84AD-AAA3-3A9C-800D9C891B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AB1F483-45E8-DB49-649E-8FE368FD9E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4E209-F830-B94B-8084-95FF3179BA07}" type="datetimeFigureOut">
              <a:rPr kumimoji="1" lang="zh-CN" altLang="en-US" smtClean="0"/>
              <a:t>2023/4/10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316BAA3-6533-3887-6D71-B0C3E2E657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56BDB3D-44F8-44CE-37FF-8BF038685A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5775-7D86-AE46-B68B-EE6AC53CD3D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044915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EB4B8F-D6D4-582D-B7F6-5D329F52B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E4439F0-0EF4-32A9-11C2-782DA44677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6AA92A7-70A7-C8F2-FDEF-ABD2352007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AA24D97-2887-310A-AC49-253BAABB2B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4E209-F830-B94B-8084-95FF3179BA07}" type="datetimeFigureOut">
              <a:rPr kumimoji="1" lang="zh-CN" altLang="en-US" smtClean="0"/>
              <a:t>2023/4/10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E339814-738F-1F9C-B4F6-595A58FFB8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9A7B587-040B-95ED-F741-6A564C77E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5775-7D86-AE46-B68B-EE6AC53CD3D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319856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ED23DB-41BB-D337-224C-67250CF49F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F715E3C-CED4-29D4-E247-CA6AE297D4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172F52F-AF9D-7874-7D43-9997DBBB93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616542C0-1A40-81E3-A272-96D85B63626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B00FEDB-DD90-AA89-8E61-85F936E1BFA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8A26D577-D1EF-0F7D-E0E6-34A9D1E5B0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4E209-F830-B94B-8084-95FF3179BA07}" type="datetimeFigureOut">
              <a:rPr kumimoji="1" lang="zh-CN" altLang="en-US" smtClean="0"/>
              <a:t>2023/4/10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CA5A96AD-8451-5735-79DF-D31F1C91B2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7FF77835-2152-543F-9BAB-237D613A9A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5775-7D86-AE46-B68B-EE6AC53CD3D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699098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E5C84B-B2FA-2359-1657-4F6C72036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4EAD1F7-58A1-F6BF-8EF8-302525D8DF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4E209-F830-B94B-8084-95FF3179BA07}" type="datetimeFigureOut">
              <a:rPr kumimoji="1" lang="zh-CN" altLang="en-US" smtClean="0"/>
              <a:t>2023/4/10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1B13F3B-DFE1-28FC-DBEF-A191F85B8E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0BA6472-403D-A9B2-C39F-FBC84B9A34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5775-7D86-AE46-B68B-EE6AC53CD3D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954096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33CC0555-928D-AA4D-38C7-C2279A0782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4E209-F830-B94B-8084-95FF3179BA07}" type="datetimeFigureOut">
              <a:rPr kumimoji="1" lang="zh-CN" altLang="en-US" smtClean="0"/>
              <a:t>2023/4/10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412497B-8AAD-8A9B-3494-1C60F03904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2AC7B0C-F21B-EA91-60A4-EC43A26E5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5775-7D86-AE46-B68B-EE6AC53CD3D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354186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14E26D-E3FB-0A08-3849-FC61FD756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F002995-60E3-2632-2C4D-E620A48F2A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3262359-7395-3E95-A980-B8FD3F801D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6884BE4-AF06-FCAC-0E69-EDA2651FAD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4E209-F830-B94B-8084-95FF3179BA07}" type="datetimeFigureOut">
              <a:rPr kumimoji="1" lang="zh-CN" altLang="en-US" smtClean="0"/>
              <a:t>2023/4/10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2CCA57F-F160-6561-B92F-8930778905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00DD667-3535-507C-3538-B1D334563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5775-7D86-AE46-B68B-EE6AC53CD3D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199542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DAEE5D-346D-4D6D-92BF-CAA6BEC44F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BD4E460B-DF36-A033-23C2-3E20FE0D677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387BDDB-2F64-D196-3A79-6CE73D887C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5C2DC4A-3851-1BA3-0918-067C8414A9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4E209-F830-B94B-8084-95FF3179BA07}" type="datetimeFigureOut">
              <a:rPr kumimoji="1" lang="zh-CN" altLang="en-US" smtClean="0"/>
              <a:t>2023/4/10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CBB451F-919D-0F43-E71C-65A1624B3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E779FAA-760C-7FAB-436F-58AC4E24AE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5775-7D86-AE46-B68B-EE6AC53CD3D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335177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9440C530-CEC4-1432-F260-CFFEACA373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3DD4B77-BC2E-8822-B22F-F8261F6F67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5AE32FA-8C0F-FFC7-3057-C98A93AC956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74E209-F830-B94B-8084-95FF3179BA07}" type="datetimeFigureOut">
              <a:rPr kumimoji="1" lang="zh-CN" altLang="en-US" smtClean="0"/>
              <a:t>2023/4/10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18DEBD1-0FFF-E79C-808F-B6E780A8A5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07EEDFB-9F2B-46B9-7C81-D7F9BF9466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405775-7D86-AE46-B68B-EE6AC53CD3D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114019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sre.google/workbook/implementing-slos/" TargetMode="Externa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7" Type="http://schemas.openxmlformats.org/officeDocument/2006/relationships/image" Target="../media/image6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5.png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0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D45F8A5-330E-F52B-F5FD-6DE801F2BA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3545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图片 38">
            <a:extLst>
              <a:ext uri="{FF2B5EF4-FFF2-40B4-BE49-F238E27FC236}">
                <a16:creationId xmlns:a16="http://schemas.microsoft.com/office/drawing/2014/main" id="{3BE94E6A-2DFA-1B28-4949-E018EB0E91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523" y="3370993"/>
            <a:ext cx="2673246" cy="2760139"/>
          </a:xfrm>
          <a:prstGeom prst="rect">
            <a:avLst/>
          </a:prstGeom>
        </p:spPr>
      </p:pic>
      <p:sp>
        <p:nvSpPr>
          <p:cNvPr id="40" name="文本框 39">
            <a:extLst>
              <a:ext uri="{FF2B5EF4-FFF2-40B4-BE49-F238E27FC236}">
                <a16:creationId xmlns:a16="http://schemas.microsoft.com/office/drawing/2014/main" id="{1D362DA3-B3BA-EC49-3390-BD65E8AD7297}"/>
              </a:ext>
            </a:extLst>
          </p:cNvPr>
          <p:cNvSpPr txBox="1"/>
          <p:nvPr/>
        </p:nvSpPr>
        <p:spPr>
          <a:xfrm>
            <a:off x="6638306" y="888498"/>
            <a:ext cx="295453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>
              <a:spcBef>
                <a:spcPts val="300"/>
              </a:spcBef>
              <a:spcAft>
                <a:spcPts val="300"/>
              </a:spcAft>
            </a:pPr>
            <a:r>
              <a:rPr lang="en-US" altLang="zh-CN" sz="2000" b="1" dirty="0">
                <a:solidFill>
                  <a:srgbClr val="333333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2</a:t>
            </a:r>
            <a:r>
              <a:rPr lang="zh-CN" altLang="en-US" sz="2000" b="1" dirty="0">
                <a:solidFill>
                  <a:srgbClr val="333333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、</a:t>
            </a:r>
            <a:r>
              <a:rPr lang="en-US" altLang="zh-CN" sz="2000" b="1" dirty="0">
                <a:solidFill>
                  <a:srgbClr val="333333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SLO</a:t>
            </a:r>
            <a:r>
              <a:rPr lang="zh-CN" altLang="en-US" sz="2000" b="1" dirty="0">
                <a:solidFill>
                  <a:srgbClr val="333333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目标与错误预算</a:t>
            </a:r>
            <a:endParaRPr lang="en" altLang="zh-CN" sz="2000" dirty="0"/>
          </a:p>
        </p:txBody>
      </p:sp>
      <p:cxnSp>
        <p:nvCxnSpPr>
          <p:cNvPr id="41" name="直线连接符 40">
            <a:extLst>
              <a:ext uri="{FF2B5EF4-FFF2-40B4-BE49-F238E27FC236}">
                <a16:creationId xmlns:a16="http://schemas.microsoft.com/office/drawing/2014/main" id="{61A0CEE5-2643-7438-1C12-9F0CE803C979}"/>
              </a:ext>
            </a:extLst>
          </p:cNvPr>
          <p:cNvCxnSpPr>
            <a:cxnSpLocks/>
          </p:cNvCxnSpPr>
          <p:nvPr/>
        </p:nvCxnSpPr>
        <p:spPr>
          <a:xfrm>
            <a:off x="6458362" y="888498"/>
            <a:ext cx="0" cy="555609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本框 41">
            <a:extLst>
              <a:ext uri="{FF2B5EF4-FFF2-40B4-BE49-F238E27FC236}">
                <a16:creationId xmlns:a16="http://schemas.microsoft.com/office/drawing/2014/main" id="{4FDA15A7-D713-ED8F-4D06-C440734308AB}"/>
              </a:ext>
            </a:extLst>
          </p:cNvPr>
          <p:cNvSpPr txBox="1"/>
          <p:nvPr/>
        </p:nvSpPr>
        <p:spPr>
          <a:xfrm>
            <a:off x="303477" y="1306366"/>
            <a:ext cx="6100996" cy="17590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r>
              <a:rPr lang="zh-CN" altLang="en-US" sz="1600" b="1" dirty="0">
                <a:solidFill>
                  <a:srgbClr val="262626"/>
                </a:solidFill>
                <a:latin typeface="TencentSans W3" panose="020C04030202040F0204" pitchFamily="34" charset="-122"/>
                <a:ea typeface="TencentSans W3" panose="020C04030202040F0204" pitchFamily="34" charset="-122"/>
              </a:rPr>
              <a:t>面向用户，</a:t>
            </a:r>
            <a:r>
              <a:rPr lang="zh-CN" altLang="en-US" sz="1600" b="1" dirty="0">
                <a:solidFill>
                  <a:srgbClr val="FF0000"/>
                </a:solidFill>
                <a:latin typeface="TencentSans W3" panose="020C04030202040F0204" pitchFamily="34" charset="-122"/>
                <a:ea typeface="TencentSans W3" panose="020C04030202040F0204" pitchFamily="34" charset="-122"/>
              </a:rPr>
              <a:t>谁是用户？</a:t>
            </a:r>
            <a:r>
              <a:rPr lang="zh-CN" altLang="en-US" sz="1600" b="1" dirty="0">
                <a:solidFill>
                  <a:srgbClr val="262626"/>
                </a:solidFill>
                <a:latin typeface="TencentSans W3" panose="020C04030202040F0204" pitchFamily="34" charset="-122"/>
                <a:ea typeface="TencentSans W3" panose="020C04030202040F0204" pitchFamily="34" charset="-122"/>
              </a:rPr>
              <a:t>组织复杂，</a:t>
            </a:r>
            <a:r>
              <a:rPr lang="zh-CN" altLang="en-US" sz="1600" b="1" dirty="0">
                <a:solidFill>
                  <a:srgbClr val="FF0000"/>
                </a:solidFill>
                <a:latin typeface="TencentSans W3" panose="020C04030202040F0204" pitchFamily="34" charset="-122"/>
                <a:ea typeface="TencentSans W3" panose="020C04030202040F0204" pitchFamily="34" charset="-122"/>
              </a:rPr>
              <a:t>谁来使用？</a:t>
            </a:r>
            <a:endParaRPr lang="en-US" altLang="zh-CN" sz="1600" b="1" dirty="0">
              <a:solidFill>
                <a:srgbClr val="FF0000"/>
              </a:solidFill>
              <a:latin typeface="TencentSans W3" panose="020C04030202040F0204" pitchFamily="34" charset="-122"/>
              <a:ea typeface="TencentSans W3" panose="020C04030202040F0204" pitchFamily="34" charset="-122"/>
            </a:endParaRPr>
          </a:p>
          <a:p>
            <a:pPr marL="285750" indent="-285750" algn="l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zh-CN" altLang="en-US" sz="1600" spc="0" dirty="0">
                <a:solidFill>
                  <a:srgbClr val="262626"/>
                </a:solidFill>
                <a:effectLst/>
                <a:latin typeface="TencentSans W3" panose="020C04030202040F0204" pitchFamily="34" charset="-122"/>
                <a:ea typeface="TencentSans W3" panose="020C04030202040F0204" pitchFamily="34" charset="-122"/>
              </a:rPr>
              <a:t>一级场景：面向外部用户的核心场景</a:t>
            </a:r>
            <a:endParaRPr lang="en-US" altLang="zh-CN" sz="1600" spc="0" dirty="0">
              <a:solidFill>
                <a:srgbClr val="262626"/>
              </a:solidFill>
              <a:effectLst/>
              <a:latin typeface="TencentSans W3" panose="020C04030202040F0204" pitchFamily="34" charset="-122"/>
              <a:ea typeface="TencentSans W3" panose="020C04030202040F0204" pitchFamily="34" charset="-122"/>
            </a:endParaRPr>
          </a:p>
          <a:p>
            <a:pPr marL="285750" indent="-285750" algn="l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262626"/>
                </a:solidFill>
                <a:latin typeface="TencentSans W3" panose="020C04030202040F0204" pitchFamily="34" charset="-122"/>
                <a:ea typeface="TencentSans W3" panose="020C04030202040F0204" pitchFamily="34" charset="-122"/>
              </a:rPr>
              <a:t>二级场景：面向内部用户的核心场景</a:t>
            </a:r>
            <a:endParaRPr lang="en-US" altLang="zh-CN" sz="1600" dirty="0">
              <a:solidFill>
                <a:srgbClr val="262626"/>
              </a:solidFill>
              <a:latin typeface="TencentSans W3" panose="020C04030202040F0204" pitchFamily="34" charset="-122"/>
              <a:ea typeface="TencentSans W3" panose="020C04030202040F0204" pitchFamily="34" charset="-122"/>
            </a:endParaRPr>
          </a:p>
          <a:p>
            <a:pPr marL="285750" indent="-285750" algn="l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262626"/>
                </a:solidFill>
                <a:latin typeface="TencentSans W3" panose="020C04030202040F0204" pitchFamily="34" charset="-122"/>
                <a:ea typeface="TencentSans W3" panose="020C04030202040F0204" pitchFamily="34" charset="-122"/>
              </a:rPr>
              <a:t>团队边界：每个技术团队确认职责边界，定义场景和</a:t>
            </a:r>
            <a:r>
              <a:rPr lang="en-US" altLang="zh-CN" sz="1600" dirty="0">
                <a:solidFill>
                  <a:srgbClr val="262626"/>
                </a:solidFill>
                <a:latin typeface="TencentSans W3" panose="020C04030202040F0204" pitchFamily="34" charset="-122"/>
                <a:ea typeface="TencentSans W3" panose="020C04030202040F0204" pitchFamily="34" charset="-122"/>
              </a:rPr>
              <a:t>SLI</a:t>
            </a:r>
            <a:endParaRPr lang="zh-CN" altLang="en-US" sz="1600" dirty="0">
              <a:effectLst/>
              <a:latin typeface="TencentSans W3" panose="020C04030202040F0204" pitchFamily="34" charset="-122"/>
              <a:ea typeface="TencentSans W3" panose="020C04030202040F0204" pitchFamily="34" charset="-122"/>
            </a:endParaRPr>
          </a:p>
        </p:txBody>
      </p:sp>
      <p:pic>
        <p:nvPicPr>
          <p:cNvPr id="43" name="图片 42">
            <a:extLst>
              <a:ext uri="{FF2B5EF4-FFF2-40B4-BE49-F238E27FC236}">
                <a16:creationId xmlns:a16="http://schemas.microsoft.com/office/drawing/2014/main" id="{F77FFF03-B2CC-5855-26EE-810B833DB7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0157" y="3370993"/>
            <a:ext cx="2731974" cy="2760139"/>
          </a:xfrm>
          <a:prstGeom prst="rect">
            <a:avLst/>
          </a:prstGeom>
        </p:spPr>
      </p:pic>
      <p:sp>
        <p:nvSpPr>
          <p:cNvPr id="44" name="文本框 43">
            <a:extLst>
              <a:ext uri="{FF2B5EF4-FFF2-40B4-BE49-F238E27FC236}">
                <a16:creationId xmlns:a16="http://schemas.microsoft.com/office/drawing/2014/main" id="{CA595BAB-382D-CE5B-E0B1-BC860F31FAAA}"/>
              </a:ext>
            </a:extLst>
          </p:cNvPr>
          <p:cNvSpPr txBox="1"/>
          <p:nvPr/>
        </p:nvSpPr>
        <p:spPr>
          <a:xfrm>
            <a:off x="6638306" y="1288608"/>
            <a:ext cx="5167140" cy="17590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r>
              <a:rPr lang="zh-CN" altLang="en-US" sz="1600" b="1" dirty="0">
                <a:solidFill>
                  <a:srgbClr val="FF0000"/>
                </a:solidFill>
                <a:latin typeface="TencentSans W3" panose="020C04030202040F0204" pitchFamily="34" charset="-122"/>
                <a:ea typeface="TencentSans W3" panose="020C04030202040F0204" pitchFamily="34" charset="-122"/>
              </a:rPr>
              <a:t>目标怎么定？</a:t>
            </a:r>
            <a:endParaRPr lang="en-US" altLang="zh-CN" sz="1600" b="1" dirty="0">
              <a:solidFill>
                <a:srgbClr val="FF0000"/>
              </a:solidFill>
              <a:latin typeface="TencentSans W3" panose="020C04030202040F0204" pitchFamily="34" charset="-122"/>
              <a:ea typeface="TencentSans W3" panose="020C04030202040F0204" pitchFamily="34" charset="-122"/>
            </a:endParaRPr>
          </a:p>
          <a:p>
            <a:pPr marL="285750" indent="-285750" algn="l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262626"/>
                </a:solidFill>
                <a:latin typeface="TencentSans W3" panose="020C04030202040F0204" pitchFamily="34" charset="-122"/>
                <a:ea typeface="TencentSans W3" panose="020C04030202040F0204" pitchFamily="34" charset="-122"/>
              </a:rPr>
              <a:t>时间周期：</a:t>
            </a:r>
            <a:r>
              <a:rPr lang="en-US" altLang="zh-CN" sz="1600" dirty="0">
                <a:solidFill>
                  <a:srgbClr val="262626"/>
                </a:solidFill>
                <a:latin typeface="TencentSans W3" panose="020C04030202040F0204" pitchFamily="34" charset="-122"/>
                <a:ea typeface="TencentSans W3" panose="020C04030202040F0204" pitchFamily="34" charset="-122"/>
              </a:rPr>
              <a:t>28</a:t>
            </a:r>
            <a:r>
              <a:rPr lang="zh-CN" altLang="en-US" sz="1600" dirty="0">
                <a:solidFill>
                  <a:srgbClr val="262626"/>
                </a:solidFill>
                <a:latin typeface="TencentSans W3" panose="020C04030202040F0204" pitchFamily="34" charset="-122"/>
                <a:ea typeface="TencentSans W3" panose="020C04030202040F0204" pitchFamily="34" charset="-122"/>
              </a:rPr>
              <a:t>天 （</a:t>
            </a:r>
            <a:r>
              <a:rPr lang="en-US" altLang="zh-CN" sz="1600" dirty="0">
                <a:solidFill>
                  <a:srgbClr val="262626"/>
                </a:solidFill>
                <a:latin typeface="TencentSans W3" panose="020C04030202040F0204" pitchFamily="34" charset="-122"/>
                <a:ea typeface="TencentSans W3" panose="020C04030202040F0204" pitchFamily="34" charset="-122"/>
              </a:rPr>
              <a:t>Google</a:t>
            </a:r>
            <a:r>
              <a:rPr lang="zh-CN" altLang="en-US" sz="1600" dirty="0">
                <a:solidFill>
                  <a:srgbClr val="262626"/>
                </a:solidFill>
                <a:latin typeface="TencentSans W3" panose="020C04030202040F0204" pitchFamily="34" charset="-122"/>
                <a:ea typeface="TencentSans W3" panose="020C04030202040F0204" pitchFamily="34" charset="-122"/>
              </a:rPr>
              <a:t>推荐）</a:t>
            </a:r>
            <a:endParaRPr lang="en-US" altLang="zh-CN" sz="1600" spc="0" dirty="0">
              <a:solidFill>
                <a:srgbClr val="262626"/>
              </a:solidFill>
              <a:effectLst/>
              <a:latin typeface="TencentSans W3" panose="020C04030202040F0204" pitchFamily="34" charset="-122"/>
              <a:ea typeface="TencentSans W3" panose="020C04030202040F0204" pitchFamily="34" charset="-122"/>
            </a:endParaRPr>
          </a:p>
          <a:p>
            <a:pPr marL="285750" indent="-285750" algn="l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262626"/>
                </a:solidFill>
                <a:latin typeface="TencentSans W3" panose="020C04030202040F0204" pitchFamily="34" charset="-122"/>
                <a:ea typeface="TencentSans W3" panose="020C04030202040F0204" pitchFamily="34" charset="-122"/>
              </a:rPr>
              <a:t>推荐目标：自动计算历史周期给出推荐目标</a:t>
            </a:r>
            <a:endParaRPr lang="en-US" altLang="zh-CN" sz="1600" dirty="0">
              <a:solidFill>
                <a:srgbClr val="262626"/>
              </a:solidFill>
              <a:latin typeface="TencentSans W3" panose="020C04030202040F0204" pitchFamily="34" charset="-122"/>
              <a:ea typeface="TencentSans W3" panose="020C04030202040F0204" pitchFamily="34" charset="-122"/>
            </a:endParaRPr>
          </a:p>
          <a:p>
            <a:pPr marL="285750" indent="-285750" algn="l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262626"/>
                </a:solidFill>
                <a:latin typeface="TencentSans W3" panose="020C04030202040F0204" pitchFamily="34" charset="-122"/>
                <a:ea typeface="TencentSans W3" panose="020C04030202040F0204" pitchFamily="34" charset="-122"/>
              </a:rPr>
              <a:t>共同制定：</a:t>
            </a:r>
            <a:r>
              <a:rPr lang="en-US" altLang="zh-CN" sz="1600" dirty="0">
                <a:solidFill>
                  <a:srgbClr val="262626"/>
                </a:solidFill>
                <a:latin typeface="TencentSans W3" panose="020C04030202040F0204" pitchFamily="34" charset="-122"/>
                <a:ea typeface="TencentSans W3" panose="020C04030202040F0204" pitchFamily="34" charset="-122"/>
              </a:rPr>
              <a:t>SRE</a:t>
            </a:r>
            <a:r>
              <a:rPr lang="zh-CN" altLang="en-US" sz="1600" dirty="0">
                <a:solidFill>
                  <a:srgbClr val="262626"/>
                </a:solidFill>
                <a:latin typeface="TencentSans W3" panose="020C04030202040F0204" pitchFamily="34" charset="-122"/>
                <a:ea typeface="TencentSans W3" panose="020C04030202040F0204" pitchFamily="34" charset="-122"/>
              </a:rPr>
              <a:t>主导，研发参与共同制定</a:t>
            </a:r>
            <a:endParaRPr lang="zh-CN" altLang="en-US" sz="1600" dirty="0">
              <a:effectLst/>
              <a:latin typeface="TencentSans W3" panose="020C04030202040F0204" pitchFamily="34" charset="-122"/>
              <a:ea typeface="TencentSans W3" panose="020C04030202040F0204" pitchFamily="34" charset="-122"/>
            </a:endParaRPr>
          </a:p>
        </p:txBody>
      </p:sp>
      <p:pic>
        <p:nvPicPr>
          <p:cNvPr id="45" name="图片 44">
            <a:extLst>
              <a:ext uri="{FF2B5EF4-FFF2-40B4-BE49-F238E27FC236}">
                <a16:creationId xmlns:a16="http://schemas.microsoft.com/office/drawing/2014/main" id="{3A61D55B-7294-2A4F-C314-6745E0FBF9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01748" y="3207073"/>
            <a:ext cx="3683239" cy="2762429"/>
          </a:xfrm>
          <a:prstGeom prst="rect">
            <a:avLst/>
          </a:prstGeom>
        </p:spPr>
      </p:pic>
      <p:sp>
        <p:nvSpPr>
          <p:cNvPr id="46" name="文本框 45">
            <a:extLst>
              <a:ext uri="{FF2B5EF4-FFF2-40B4-BE49-F238E27FC236}">
                <a16:creationId xmlns:a16="http://schemas.microsoft.com/office/drawing/2014/main" id="{61DB8B80-5ADF-6C62-624E-0CB91E2300CD}"/>
              </a:ext>
            </a:extLst>
          </p:cNvPr>
          <p:cNvSpPr txBox="1"/>
          <p:nvPr/>
        </p:nvSpPr>
        <p:spPr>
          <a:xfrm>
            <a:off x="6563998" y="6111201"/>
            <a:ext cx="564240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>
              <a:spcBef>
                <a:spcPts val="300"/>
              </a:spcBef>
              <a:spcAft>
                <a:spcPts val="300"/>
              </a:spcAft>
            </a:pPr>
            <a:r>
              <a:rPr lang="zh-CN" altLang="en-US" sz="1400" dirty="0">
                <a:solidFill>
                  <a:srgbClr val="333333"/>
                </a:solidFill>
                <a:latin typeface="TencentSans W3" panose="020C04030202040F0204" pitchFamily="34" charset="-122"/>
                <a:ea typeface="TencentSans W3" panose="020C04030202040F0204" pitchFamily="34" charset="-122"/>
              </a:rPr>
              <a:t>详细</a:t>
            </a:r>
            <a:r>
              <a:rPr lang="en" altLang="zh-CN" sz="1400" spc="0" dirty="0">
                <a:solidFill>
                  <a:srgbClr val="333333"/>
                </a:solidFill>
                <a:effectLst/>
                <a:latin typeface="TencentSans W3" panose="020C04030202040F0204" pitchFamily="34" charset="-122"/>
                <a:ea typeface="TencentSans W3" panose="020C04030202040F0204" pitchFamily="34" charset="-122"/>
              </a:rPr>
              <a:t>SLO</a:t>
            </a:r>
            <a:r>
              <a:rPr lang="zh-CN" altLang="en" sz="1400" spc="0" dirty="0">
                <a:solidFill>
                  <a:srgbClr val="333333"/>
                </a:solidFill>
                <a:effectLst/>
                <a:latin typeface="TencentSans W3" panose="020C04030202040F0204" pitchFamily="34" charset="-122"/>
                <a:ea typeface="TencentSans W3" panose="020C04030202040F0204" pitchFamily="34" charset="-122"/>
              </a:rPr>
              <a:t>手册</a:t>
            </a:r>
            <a:r>
              <a:rPr lang="zh-CN" altLang="en-US" sz="1400" spc="0" dirty="0">
                <a:solidFill>
                  <a:srgbClr val="333333"/>
                </a:solidFill>
                <a:effectLst/>
                <a:latin typeface="TencentSans W3" panose="020C04030202040F0204" pitchFamily="34" charset="-122"/>
                <a:ea typeface="TencentSans W3" panose="020C04030202040F0204" pitchFamily="34" charset="-122"/>
              </a:rPr>
              <a:t>，可参见 </a:t>
            </a:r>
            <a:r>
              <a:rPr lang="en" altLang="zh-CN" sz="1400" u="sng" spc="0" dirty="0">
                <a:solidFill>
                  <a:srgbClr val="1E6FFF"/>
                </a:solidFill>
                <a:effectLst/>
                <a:latin typeface="TencentSans W3" panose="020C04030202040F0204" pitchFamily="34" charset="-122"/>
                <a:ea typeface="TencentSans W3" panose="020C04030202040F0204" pitchFamily="34" charset="-122"/>
                <a:hlinkClick r:id="rId6"/>
              </a:rPr>
              <a:t>Google SRE Workbook - implementing-slos</a:t>
            </a:r>
            <a:endParaRPr lang="en" altLang="zh-CN" sz="1400" dirty="0">
              <a:effectLst/>
              <a:latin typeface="TencentSans W3" panose="020C04030202040F0204" pitchFamily="34" charset="-122"/>
              <a:ea typeface="TencentSans W3" panose="020C04030202040F0204" pitchFamily="34" charset="-122"/>
            </a:endParaRP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F577B335-06D1-41B8-1910-2AEC1AEA60CD}"/>
              </a:ext>
            </a:extLst>
          </p:cNvPr>
          <p:cNvSpPr txBox="1"/>
          <p:nvPr/>
        </p:nvSpPr>
        <p:spPr>
          <a:xfrm>
            <a:off x="214621" y="888498"/>
            <a:ext cx="295453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>
              <a:spcBef>
                <a:spcPts val="300"/>
              </a:spcBef>
              <a:spcAft>
                <a:spcPts val="300"/>
              </a:spcAft>
            </a:pPr>
            <a:r>
              <a:rPr lang="en-US" altLang="zh-CN" sz="2000" b="1" dirty="0">
                <a:solidFill>
                  <a:srgbClr val="333333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1</a:t>
            </a:r>
            <a:r>
              <a:rPr lang="zh-CN" altLang="en-US" sz="2000" b="1" dirty="0">
                <a:solidFill>
                  <a:srgbClr val="333333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、核心场景与</a:t>
            </a:r>
            <a:r>
              <a:rPr lang="en-US" altLang="zh-CN" sz="2000" b="1" dirty="0">
                <a:solidFill>
                  <a:srgbClr val="333333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SLI</a:t>
            </a:r>
            <a:r>
              <a:rPr lang="zh-CN" altLang="en-US" sz="2000" b="1" dirty="0">
                <a:solidFill>
                  <a:srgbClr val="333333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指标</a:t>
            </a:r>
            <a:endParaRPr lang="en" altLang="zh-CN" sz="2000" dirty="0"/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DC906A4A-6B19-BCDE-1983-0DB1B59CA0CD}"/>
              </a:ext>
            </a:extLst>
          </p:cNvPr>
          <p:cNvSpPr txBox="1"/>
          <p:nvPr/>
        </p:nvSpPr>
        <p:spPr>
          <a:xfrm>
            <a:off x="1051492" y="194413"/>
            <a:ext cx="581207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2400" b="1" spc="300" dirty="0">
                <a:ln w="15875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76200" dist="38100" dir="2700000" algn="tl" rotWithShape="0">
                    <a:schemeClr val="tx1">
                      <a:lumMod val="75000"/>
                      <a:lumOff val="25000"/>
                      <a:alpha val="21000"/>
                    </a:schemeClr>
                  </a:outerShdw>
                  <a:reflection blurRad="127000" stA="24000" endPos="28000" dist="29997" dir="5400000" sy="-100000" algn="bl" rotWithShape="0"/>
                </a:effectLst>
                <a:latin typeface="Microsoft YaHei" panose="020B0503020204020204" pitchFamily="34" charset="-122"/>
                <a:ea typeface="Microsoft YaHei" panose="020B0503020204020204" pitchFamily="34" charset="-122"/>
                <a:sym typeface="思源黑体 CN Normal" panose="020B0400000000000000" pitchFamily="34" charset="-122"/>
              </a:rPr>
              <a:t>在鹅厂的大规模落地实践 </a:t>
            </a:r>
            <a:r>
              <a:rPr lang="en-US" altLang="zh-CN" sz="2400" b="1" spc="300" dirty="0">
                <a:ln w="15875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76200" dist="38100" dir="2700000" algn="tl" rotWithShape="0">
                    <a:schemeClr val="tx1">
                      <a:lumMod val="75000"/>
                      <a:lumOff val="25000"/>
                      <a:alpha val="21000"/>
                    </a:schemeClr>
                  </a:outerShdw>
                  <a:reflection blurRad="127000" stA="24000" endPos="28000" dist="29997" dir="5400000" sy="-100000" algn="bl" rotWithShape="0"/>
                </a:effectLst>
                <a:latin typeface="Microsoft YaHei" panose="020B0503020204020204" pitchFamily="34" charset="-122"/>
                <a:ea typeface="Microsoft YaHei" panose="020B0503020204020204" pitchFamily="34" charset="-122"/>
                <a:sym typeface="思源黑体 CN Normal" panose="020B0400000000000000" pitchFamily="34" charset="-122"/>
              </a:rPr>
              <a:t>–</a:t>
            </a:r>
            <a:r>
              <a:rPr lang="zh-CN" altLang="en-US" sz="2400" b="1" spc="300" dirty="0">
                <a:ln w="15875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76200" dist="38100" dir="2700000" algn="tl" rotWithShape="0">
                    <a:schemeClr val="tx1">
                      <a:lumMod val="75000"/>
                      <a:lumOff val="25000"/>
                      <a:alpha val="21000"/>
                    </a:schemeClr>
                  </a:outerShdw>
                  <a:reflection blurRad="127000" stA="24000" endPos="28000" dist="29997" dir="5400000" sy="-100000" algn="bl" rotWithShape="0"/>
                </a:effectLst>
                <a:latin typeface="Microsoft YaHei" panose="020B0503020204020204" pitchFamily="34" charset="-122"/>
                <a:ea typeface="Microsoft YaHei" panose="020B0503020204020204" pitchFamily="34" charset="-122"/>
                <a:sym typeface="思源黑体 CN Normal" panose="020B0400000000000000" pitchFamily="34" charset="-122"/>
              </a:rPr>
              <a:t> </a:t>
            </a:r>
            <a:r>
              <a:rPr lang="en-US" altLang="zh-CN" sz="2400" b="1" spc="300" dirty="0">
                <a:ln w="15875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76200" dist="38100" dir="2700000" algn="tl" rotWithShape="0">
                    <a:schemeClr val="tx1">
                      <a:lumMod val="75000"/>
                      <a:lumOff val="25000"/>
                      <a:alpha val="21000"/>
                    </a:schemeClr>
                  </a:outerShdw>
                  <a:reflection blurRad="127000" stA="24000" endPos="28000" dist="29997" dir="5400000" sy="-100000" algn="bl" rotWithShape="0"/>
                </a:effectLst>
                <a:latin typeface="Microsoft YaHei" panose="020B0503020204020204" pitchFamily="34" charset="-122"/>
                <a:ea typeface="Microsoft YaHei" panose="020B0503020204020204" pitchFamily="34" charset="-122"/>
                <a:sym typeface="思源黑体 CN Normal" panose="020B0400000000000000" pitchFamily="34" charset="-122"/>
              </a:rPr>
              <a:t>SLO</a:t>
            </a:r>
            <a:r>
              <a:rPr lang="zh-CN" altLang="en-US" sz="2400" b="1" spc="300" dirty="0">
                <a:ln w="15875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76200" dist="38100" dir="2700000" algn="tl" rotWithShape="0">
                    <a:schemeClr val="tx1">
                      <a:lumMod val="75000"/>
                      <a:lumOff val="25000"/>
                      <a:alpha val="21000"/>
                    </a:schemeClr>
                  </a:outerShdw>
                  <a:reflection blurRad="127000" stA="24000" endPos="28000" dist="29997" dir="5400000" sy="-100000" algn="bl" rotWithShape="0"/>
                </a:effectLst>
                <a:latin typeface="Microsoft YaHei" panose="020B0503020204020204" pitchFamily="34" charset="-122"/>
                <a:ea typeface="Microsoft YaHei" panose="020B0503020204020204" pitchFamily="34" charset="-122"/>
                <a:sym typeface="思源黑体 CN Normal" panose="020B0400000000000000" pitchFamily="34" charset="-122"/>
              </a:rPr>
              <a:t>管理</a:t>
            </a:r>
            <a:endParaRPr lang="zh-CN" altLang="en-US" sz="2400" b="1" spc="30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76200" dist="38100" dir="2700000" algn="tl" rotWithShape="0">
                  <a:schemeClr val="tx1">
                    <a:lumMod val="75000"/>
                    <a:lumOff val="25000"/>
                    <a:alpha val="21000"/>
                  </a:schemeClr>
                </a:outerShdw>
                <a:reflection blurRad="127000" stA="24000" endPos="28000" dist="29997" dir="5400000" sy="-100000" algn="bl" rotWithShape="0"/>
              </a:effectLst>
              <a:latin typeface="Microsoft YaHei" panose="020B0503020204020204" pitchFamily="34" charset="-122"/>
              <a:ea typeface="Microsoft YaHei" panose="020B0503020204020204" pitchFamily="34" charset="-122"/>
              <a:sym typeface="思源黑体 CN Normal" panose="020B0400000000000000" pitchFamily="34" charset="-122"/>
            </a:endParaRPr>
          </a:p>
        </p:txBody>
      </p: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2A558498-A04E-9425-CCF2-B5B3FE1DF137}"/>
              </a:ext>
            </a:extLst>
          </p:cNvPr>
          <p:cNvGrpSpPr/>
          <p:nvPr/>
        </p:nvGrpSpPr>
        <p:grpSpPr>
          <a:xfrm>
            <a:off x="0" y="194413"/>
            <a:ext cx="968770" cy="461665"/>
            <a:chOff x="0" y="229376"/>
            <a:chExt cx="1065467" cy="544011"/>
          </a:xfrm>
        </p:grpSpPr>
        <p:sp>
          <p:nvSpPr>
            <p:cNvPr id="50" name="任意多边形 61">
              <a:extLst>
                <a:ext uri="{FF2B5EF4-FFF2-40B4-BE49-F238E27FC236}">
                  <a16:creationId xmlns:a16="http://schemas.microsoft.com/office/drawing/2014/main" id="{0D824AD7-F85E-9E7E-DB99-300B060F19CF}"/>
                </a:ext>
              </a:extLst>
            </p:cNvPr>
            <p:cNvSpPr/>
            <p:nvPr/>
          </p:nvSpPr>
          <p:spPr>
            <a:xfrm rot="16200000" flipH="1">
              <a:off x="260729" y="-31352"/>
              <a:ext cx="544010" cy="1065467"/>
            </a:xfrm>
            <a:custGeom>
              <a:avLst/>
              <a:gdLst>
                <a:gd name="connsiteX0" fmla="*/ 0 w 544010"/>
                <a:gd name="connsiteY0" fmla="*/ 0 h 1065467"/>
                <a:gd name="connsiteX1" fmla="*/ 0 w 544010"/>
                <a:gd name="connsiteY1" fmla="*/ 750102 h 1065467"/>
                <a:gd name="connsiteX2" fmla="*/ 271684 w 544010"/>
                <a:gd name="connsiteY2" fmla="*/ 1064723 h 1065467"/>
                <a:gd name="connsiteX3" fmla="*/ 271684 w 544010"/>
                <a:gd name="connsiteY3" fmla="*/ 1065467 h 1065467"/>
                <a:gd name="connsiteX4" fmla="*/ 272005 w 544010"/>
                <a:gd name="connsiteY4" fmla="*/ 1065095 h 1065467"/>
                <a:gd name="connsiteX5" fmla="*/ 272327 w 544010"/>
                <a:gd name="connsiteY5" fmla="*/ 1065467 h 1065467"/>
                <a:gd name="connsiteX6" fmla="*/ 272327 w 544010"/>
                <a:gd name="connsiteY6" fmla="*/ 1064723 h 1065467"/>
                <a:gd name="connsiteX7" fmla="*/ 544010 w 544010"/>
                <a:gd name="connsiteY7" fmla="*/ 750102 h 1065467"/>
                <a:gd name="connsiteX8" fmla="*/ 544010 w 544010"/>
                <a:gd name="connsiteY8" fmla="*/ 0 h 1065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4010" h="1065467">
                  <a:moveTo>
                    <a:pt x="0" y="0"/>
                  </a:moveTo>
                  <a:lnTo>
                    <a:pt x="0" y="750102"/>
                  </a:lnTo>
                  <a:lnTo>
                    <a:pt x="271684" y="1064723"/>
                  </a:lnTo>
                  <a:lnTo>
                    <a:pt x="271684" y="1065467"/>
                  </a:lnTo>
                  <a:lnTo>
                    <a:pt x="272005" y="1065095"/>
                  </a:lnTo>
                  <a:lnTo>
                    <a:pt x="272327" y="1065467"/>
                  </a:lnTo>
                  <a:lnTo>
                    <a:pt x="272327" y="1064723"/>
                  </a:lnTo>
                  <a:lnTo>
                    <a:pt x="544010" y="750102"/>
                  </a:lnTo>
                  <a:lnTo>
                    <a:pt x="544010" y="0"/>
                  </a:lnTo>
                  <a:close/>
                </a:path>
              </a:pathLst>
            </a:custGeom>
            <a:solidFill>
              <a:srgbClr val="F8DA9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latin typeface="思源黑体 CN Normal" panose="020B0400000000000000" pitchFamily="34" charset="-122"/>
                <a:ea typeface="思源黑体 CN Medium" panose="020B0600000000000000" pitchFamily="34" charset="-122"/>
                <a:sym typeface="思源黑体 CN Normal" panose="020B0400000000000000" pitchFamily="34" charset="-122"/>
              </a:endParaRPr>
            </a:p>
          </p:txBody>
        </p:sp>
        <p:sp>
          <p:nvSpPr>
            <p:cNvPr id="51" name="任意多边形 63">
              <a:extLst>
                <a:ext uri="{FF2B5EF4-FFF2-40B4-BE49-F238E27FC236}">
                  <a16:creationId xmlns:a16="http://schemas.microsoft.com/office/drawing/2014/main" id="{3B957CA8-D593-009F-685C-D15D4DD5B81D}"/>
                </a:ext>
              </a:extLst>
            </p:cNvPr>
            <p:cNvSpPr/>
            <p:nvPr/>
          </p:nvSpPr>
          <p:spPr>
            <a:xfrm rot="16200000" flipH="1">
              <a:off x="223473" y="5903"/>
              <a:ext cx="544010" cy="990956"/>
            </a:xfrm>
            <a:custGeom>
              <a:avLst/>
              <a:gdLst>
                <a:gd name="connsiteX0" fmla="*/ 0 w 544010"/>
                <a:gd name="connsiteY0" fmla="*/ 0 h 990956"/>
                <a:gd name="connsiteX1" fmla="*/ 0 w 544010"/>
                <a:gd name="connsiteY1" fmla="*/ 675591 h 990956"/>
                <a:gd name="connsiteX2" fmla="*/ 271684 w 544010"/>
                <a:gd name="connsiteY2" fmla="*/ 990212 h 990956"/>
                <a:gd name="connsiteX3" fmla="*/ 271684 w 544010"/>
                <a:gd name="connsiteY3" fmla="*/ 990956 h 990956"/>
                <a:gd name="connsiteX4" fmla="*/ 272005 w 544010"/>
                <a:gd name="connsiteY4" fmla="*/ 990584 h 990956"/>
                <a:gd name="connsiteX5" fmla="*/ 272327 w 544010"/>
                <a:gd name="connsiteY5" fmla="*/ 990956 h 990956"/>
                <a:gd name="connsiteX6" fmla="*/ 272327 w 544010"/>
                <a:gd name="connsiteY6" fmla="*/ 990212 h 990956"/>
                <a:gd name="connsiteX7" fmla="*/ 544010 w 544010"/>
                <a:gd name="connsiteY7" fmla="*/ 675591 h 990956"/>
                <a:gd name="connsiteX8" fmla="*/ 544010 w 544010"/>
                <a:gd name="connsiteY8" fmla="*/ 0 h 990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4010" h="990956">
                  <a:moveTo>
                    <a:pt x="0" y="0"/>
                  </a:moveTo>
                  <a:lnTo>
                    <a:pt x="0" y="675591"/>
                  </a:lnTo>
                  <a:lnTo>
                    <a:pt x="271684" y="990212"/>
                  </a:lnTo>
                  <a:lnTo>
                    <a:pt x="271684" y="990956"/>
                  </a:lnTo>
                  <a:lnTo>
                    <a:pt x="272005" y="990584"/>
                  </a:lnTo>
                  <a:lnTo>
                    <a:pt x="272327" y="990956"/>
                  </a:lnTo>
                  <a:lnTo>
                    <a:pt x="272327" y="990212"/>
                  </a:lnTo>
                  <a:lnTo>
                    <a:pt x="544010" y="675591"/>
                  </a:lnTo>
                  <a:lnTo>
                    <a:pt x="54401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E90A05"/>
                </a:gs>
                <a:gs pos="73000">
                  <a:srgbClr val="A80804"/>
                </a:gs>
              </a:gsLst>
              <a:path path="circle">
                <a:fillToRect r="100000" b="100000"/>
              </a:path>
              <a:tileRect l="-100000" t="-100000"/>
            </a:gradFill>
            <a:ln w="57150">
              <a:noFill/>
            </a:ln>
            <a:effectLst>
              <a:outerShdw blurRad="203200" dist="76200" dir="5400000" sx="96000" sy="96000" algn="t" rotWithShape="0">
                <a:srgbClr val="A80804">
                  <a:alpha val="3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110000"/>
                </a:lnSpc>
              </a:pPr>
              <a:endParaRPr lang="zh-CN" altLang="en-US" sz="1600" dirty="0">
                <a:gradFill>
                  <a:gsLst>
                    <a:gs pos="5000">
                      <a:srgbClr val="BC1E1E"/>
                    </a:gs>
                    <a:gs pos="100000">
                      <a:srgbClr val="771313"/>
                    </a:gs>
                  </a:gsLst>
                  <a:lin ang="4800000" scaled="0"/>
                </a:gra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Normal" panose="020B0400000000000000" pitchFamily="34" charset="-122"/>
              </a:endParaRPr>
            </a:p>
          </p:txBody>
        </p:sp>
        <p:sp>
          <p:nvSpPr>
            <p:cNvPr id="52" name="燕尾形 51">
              <a:extLst>
                <a:ext uri="{FF2B5EF4-FFF2-40B4-BE49-F238E27FC236}">
                  <a16:creationId xmlns:a16="http://schemas.microsoft.com/office/drawing/2014/main" id="{047C27DE-5382-3F31-39A1-B67EED9DC2CF}"/>
                </a:ext>
              </a:extLst>
            </p:cNvPr>
            <p:cNvSpPr/>
            <p:nvPr/>
          </p:nvSpPr>
          <p:spPr>
            <a:xfrm>
              <a:off x="495478" y="289507"/>
              <a:ext cx="313675" cy="423747"/>
            </a:xfrm>
            <a:prstGeom prst="chevron">
              <a:avLst>
                <a:gd name="adj" fmla="val 79774"/>
              </a:avLst>
            </a:prstGeom>
            <a:gradFill flip="none" rotWithShape="1">
              <a:gsLst>
                <a:gs pos="0">
                  <a:srgbClr val="F8DA9E">
                    <a:alpha val="0"/>
                  </a:srgbClr>
                </a:gs>
                <a:gs pos="100000">
                  <a:srgbClr val="F8DA9E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latin typeface="思源黑体 CN Normal" panose="020B0400000000000000" pitchFamily="34" charset="-122"/>
                <a:ea typeface="思源黑体 CN Medium" panose="020B0600000000000000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46080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21">
            <a:extLst>
              <a:ext uri="{FF2B5EF4-FFF2-40B4-BE49-F238E27FC236}">
                <a16:creationId xmlns:a16="http://schemas.microsoft.com/office/drawing/2014/main" id="{5D0D3E3C-FC5C-92A0-587E-9581B5AE4D82}"/>
              </a:ext>
            </a:extLst>
          </p:cNvPr>
          <p:cNvSpPr txBox="1"/>
          <p:nvPr/>
        </p:nvSpPr>
        <p:spPr>
          <a:xfrm>
            <a:off x="1051492" y="194413"/>
            <a:ext cx="581207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2400" b="1" spc="300" dirty="0">
                <a:ln w="15875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76200" dist="38100" dir="2700000" algn="tl" rotWithShape="0">
                    <a:schemeClr val="tx1">
                      <a:lumMod val="75000"/>
                      <a:lumOff val="25000"/>
                      <a:alpha val="21000"/>
                    </a:schemeClr>
                  </a:outerShdw>
                  <a:reflection blurRad="127000" stA="24000" endPos="28000" dist="29997" dir="5400000" sy="-100000" algn="bl" rotWithShape="0"/>
                </a:effectLst>
                <a:latin typeface="Microsoft YaHei" panose="020B0503020204020204" pitchFamily="34" charset="-122"/>
                <a:ea typeface="Microsoft YaHei" panose="020B0503020204020204" pitchFamily="34" charset="-122"/>
                <a:sym typeface="思源黑体 CN Normal" panose="020B0400000000000000" pitchFamily="34" charset="-122"/>
              </a:rPr>
              <a:t>在鹅厂的大规模落地实践 </a:t>
            </a:r>
            <a:r>
              <a:rPr lang="en-US" altLang="zh-CN" sz="2400" b="1" spc="300" dirty="0">
                <a:ln w="15875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76200" dist="38100" dir="2700000" algn="tl" rotWithShape="0">
                    <a:schemeClr val="tx1">
                      <a:lumMod val="75000"/>
                      <a:lumOff val="25000"/>
                      <a:alpha val="21000"/>
                    </a:schemeClr>
                  </a:outerShdw>
                  <a:reflection blurRad="127000" stA="24000" endPos="28000" dist="29997" dir="5400000" sy="-100000" algn="bl" rotWithShape="0"/>
                </a:effectLst>
                <a:latin typeface="Microsoft YaHei" panose="020B0503020204020204" pitchFamily="34" charset="-122"/>
                <a:ea typeface="Microsoft YaHei" panose="020B0503020204020204" pitchFamily="34" charset="-122"/>
                <a:sym typeface="思源黑体 CN Normal" panose="020B0400000000000000" pitchFamily="34" charset="-122"/>
              </a:rPr>
              <a:t>–</a:t>
            </a:r>
            <a:r>
              <a:rPr lang="zh-CN" altLang="en-US" sz="2400" b="1" spc="300" dirty="0">
                <a:ln w="15875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76200" dist="38100" dir="2700000" algn="tl" rotWithShape="0">
                    <a:schemeClr val="tx1">
                      <a:lumMod val="75000"/>
                      <a:lumOff val="25000"/>
                      <a:alpha val="21000"/>
                    </a:schemeClr>
                  </a:outerShdw>
                  <a:reflection blurRad="127000" stA="24000" endPos="28000" dist="29997" dir="5400000" sy="-100000" algn="bl" rotWithShape="0"/>
                </a:effectLst>
                <a:latin typeface="Microsoft YaHei" panose="020B0503020204020204" pitchFamily="34" charset="-122"/>
                <a:ea typeface="Microsoft YaHei" panose="020B0503020204020204" pitchFamily="34" charset="-122"/>
                <a:sym typeface="思源黑体 CN Normal" panose="020B0400000000000000" pitchFamily="34" charset="-122"/>
              </a:rPr>
              <a:t> </a:t>
            </a:r>
            <a:r>
              <a:rPr lang="en-US" altLang="zh-CN" sz="2400" b="1" spc="300" dirty="0">
                <a:ln w="15875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76200" dist="38100" dir="2700000" algn="tl" rotWithShape="0">
                    <a:schemeClr val="tx1">
                      <a:lumMod val="75000"/>
                      <a:lumOff val="25000"/>
                      <a:alpha val="21000"/>
                    </a:schemeClr>
                  </a:outerShdw>
                  <a:reflection blurRad="127000" stA="24000" endPos="28000" dist="29997" dir="5400000" sy="-100000" algn="bl" rotWithShape="0"/>
                </a:effectLst>
                <a:latin typeface="Microsoft YaHei" panose="020B0503020204020204" pitchFamily="34" charset="-122"/>
                <a:ea typeface="Microsoft YaHei" panose="020B0503020204020204" pitchFamily="34" charset="-122"/>
                <a:sym typeface="思源黑体 CN Normal" panose="020B0400000000000000" pitchFamily="34" charset="-122"/>
              </a:rPr>
              <a:t>SLO</a:t>
            </a:r>
            <a:r>
              <a:rPr lang="zh-CN" altLang="en-US" sz="2400" b="1" spc="300" dirty="0">
                <a:ln w="15875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76200" dist="38100" dir="2700000" algn="tl" rotWithShape="0">
                    <a:schemeClr val="tx1">
                      <a:lumMod val="75000"/>
                      <a:lumOff val="25000"/>
                      <a:alpha val="21000"/>
                    </a:schemeClr>
                  </a:outerShdw>
                  <a:reflection blurRad="127000" stA="24000" endPos="28000" dist="29997" dir="5400000" sy="-100000" algn="bl" rotWithShape="0"/>
                </a:effectLst>
                <a:latin typeface="Microsoft YaHei" panose="020B0503020204020204" pitchFamily="34" charset="-122"/>
                <a:ea typeface="Microsoft YaHei" panose="020B0503020204020204" pitchFamily="34" charset="-122"/>
                <a:sym typeface="思源黑体 CN Normal" panose="020B0400000000000000" pitchFamily="34" charset="-122"/>
              </a:rPr>
              <a:t>管理</a:t>
            </a:r>
            <a:endParaRPr lang="zh-CN" altLang="en-US" sz="2400" b="1" spc="30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76200" dist="38100" dir="2700000" algn="tl" rotWithShape="0">
                  <a:schemeClr val="tx1">
                    <a:lumMod val="75000"/>
                    <a:lumOff val="25000"/>
                    <a:alpha val="21000"/>
                  </a:schemeClr>
                </a:outerShdw>
                <a:reflection blurRad="127000" stA="24000" endPos="28000" dist="29997" dir="5400000" sy="-100000" algn="bl" rotWithShape="0"/>
              </a:effectLst>
              <a:latin typeface="Microsoft YaHei" panose="020B0503020204020204" pitchFamily="34" charset="-122"/>
              <a:ea typeface="Microsoft YaHei" panose="020B0503020204020204" pitchFamily="34" charset="-122"/>
              <a:sym typeface="思源黑体 CN Normal" panose="020B0400000000000000" pitchFamily="34" charset="-122"/>
            </a:endParaRPr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DA7842DA-58EE-6E7D-0894-44D6C9363D0C}"/>
              </a:ext>
            </a:extLst>
          </p:cNvPr>
          <p:cNvGrpSpPr/>
          <p:nvPr/>
        </p:nvGrpSpPr>
        <p:grpSpPr>
          <a:xfrm>
            <a:off x="0" y="194413"/>
            <a:ext cx="968770" cy="461665"/>
            <a:chOff x="0" y="229376"/>
            <a:chExt cx="1065467" cy="544011"/>
          </a:xfrm>
        </p:grpSpPr>
        <p:sp>
          <p:nvSpPr>
            <p:cNvPr id="20" name="任意多边形 61">
              <a:extLst>
                <a:ext uri="{FF2B5EF4-FFF2-40B4-BE49-F238E27FC236}">
                  <a16:creationId xmlns:a16="http://schemas.microsoft.com/office/drawing/2014/main" id="{AF6B3DD4-E0D9-702C-932A-618B2A01D030}"/>
                </a:ext>
              </a:extLst>
            </p:cNvPr>
            <p:cNvSpPr/>
            <p:nvPr/>
          </p:nvSpPr>
          <p:spPr>
            <a:xfrm rot="16200000" flipH="1">
              <a:off x="260729" y="-31352"/>
              <a:ext cx="544010" cy="1065467"/>
            </a:xfrm>
            <a:custGeom>
              <a:avLst/>
              <a:gdLst>
                <a:gd name="connsiteX0" fmla="*/ 0 w 544010"/>
                <a:gd name="connsiteY0" fmla="*/ 0 h 1065467"/>
                <a:gd name="connsiteX1" fmla="*/ 0 w 544010"/>
                <a:gd name="connsiteY1" fmla="*/ 750102 h 1065467"/>
                <a:gd name="connsiteX2" fmla="*/ 271684 w 544010"/>
                <a:gd name="connsiteY2" fmla="*/ 1064723 h 1065467"/>
                <a:gd name="connsiteX3" fmla="*/ 271684 w 544010"/>
                <a:gd name="connsiteY3" fmla="*/ 1065467 h 1065467"/>
                <a:gd name="connsiteX4" fmla="*/ 272005 w 544010"/>
                <a:gd name="connsiteY4" fmla="*/ 1065095 h 1065467"/>
                <a:gd name="connsiteX5" fmla="*/ 272327 w 544010"/>
                <a:gd name="connsiteY5" fmla="*/ 1065467 h 1065467"/>
                <a:gd name="connsiteX6" fmla="*/ 272327 w 544010"/>
                <a:gd name="connsiteY6" fmla="*/ 1064723 h 1065467"/>
                <a:gd name="connsiteX7" fmla="*/ 544010 w 544010"/>
                <a:gd name="connsiteY7" fmla="*/ 750102 h 1065467"/>
                <a:gd name="connsiteX8" fmla="*/ 544010 w 544010"/>
                <a:gd name="connsiteY8" fmla="*/ 0 h 1065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4010" h="1065467">
                  <a:moveTo>
                    <a:pt x="0" y="0"/>
                  </a:moveTo>
                  <a:lnTo>
                    <a:pt x="0" y="750102"/>
                  </a:lnTo>
                  <a:lnTo>
                    <a:pt x="271684" y="1064723"/>
                  </a:lnTo>
                  <a:lnTo>
                    <a:pt x="271684" y="1065467"/>
                  </a:lnTo>
                  <a:lnTo>
                    <a:pt x="272005" y="1065095"/>
                  </a:lnTo>
                  <a:lnTo>
                    <a:pt x="272327" y="1065467"/>
                  </a:lnTo>
                  <a:lnTo>
                    <a:pt x="272327" y="1064723"/>
                  </a:lnTo>
                  <a:lnTo>
                    <a:pt x="544010" y="750102"/>
                  </a:lnTo>
                  <a:lnTo>
                    <a:pt x="544010" y="0"/>
                  </a:lnTo>
                  <a:close/>
                </a:path>
              </a:pathLst>
            </a:custGeom>
            <a:solidFill>
              <a:srgbClr val="F8DA9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latin typeface="思源黑体 CN Normal" panose="020B0400000000000000" pitchFamily="34" charset="-122"/>
                <a:ea typeface="思源黑体 CN Medium" panose="020B0600000000000000" pitchFamily="34" charset="-122"/>
                <a:sym typeface="思源黑体 CN Normal" panose="020B0400000000000000" pitchFamily="34" charset="-122"/>
              </a:endParaRPr>
            </a:p>
          </p:txBody>
        </p:sp>
        <p:sp>
          <p:nvSpPr>
            <p:cNvPr id="21" name="任意多边形 63">
              <a:extLst>
                <a:ext uri="{FF2B5EF4-FFF2-40B4-BE49-F238E27FC236}">
                  <a16:creationId xmlns:a16="http://schemas.microsoft.com/office/drawing/2014/main" id="{0825993B-5E54-5488-DB79-2B2A4E9AB572}"/>
                </a:ext>
              </a:extLst>
            </p:cNvPr>
            <p:cNvSpPr/>
            <p:nvPr/>
          </p:nvSpPr>
          <p:spPr>
            <a:xfrm rot="16200000" flipH="1">
              <a:off x="223473" y="5903"/>
              <a:ext cx="544010" cy="990956"/>
            </a:xfrm>
            <a:custGeom>
              <a:avLst/>
              <a:gdLst>
                <a:gd name="connsiteX0" fmla="*/ 0 w 544010"/>
                <a:gd name="connsiteY0" fmla="*/ 0 h 990956"/>
                <a:gd name="connsiteX1" fmla="*/ 0 w 544010"/>
                <a:gd name="connsiteY1" fmla="*/ 675591 h 990956"/>
                <a:gd name="connsiteX2" fmla="*/ 271684 w 544010"/>
                <a:gd name="connsiteY2" fmla="*/ 990212 h 990956"/>
                <a:gd name="connsiteX3" fmla="*/ 271684 w 544010"/>
                <a:gd name="connsiteY3" fmla="*/ 990956 h 990956"/>
                <a:gd name="connsiteX4" fmla="*/ 272005 w 544010"/>
                <a:gd name="connsiteY4" fmla="*/ 990584 h 990956"/>
                <a:gd name="connsiteX5" fmla="*/ 272327 w 544010"/>
                <a:gd name="connsiteY5" fmla="*/ 990956 h 990956"/>
                <a:gd name="connsiteX6" fmla="*/ 272327 w 544010"/>
                <a:gd name="connsiteY6" fmla="*/ 990212 h 990956"/>
                <a:gd name="connsiteX7" fmla="*/ 544010 w 544010"/>
                <a:gd name="connsiteY7" fmla="*/ 675591 h 990956"/>
                <a:gd name="connsiteX8" fmla="*/ 544010 w 544010"/>
                <a:gd name="connsiteY8" fmla="*/ 0 h 990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4010" h="990956">
                  <a:moveTo>
                    <a:pt x="0" y="0"/>
                  </a:moveTo>
                  <a:lnTo>
                    <a:pt x="0" y="675591"/>
                  </a:lnTo>
                  <a:lnTo>
                    <a:pt x="271684" y="990212"/>
                  </a:lnTo>
                  <a:lnTo>
                    <a:pt x="271684" y="990956"/>
                  </a:lnTo>
                  <a:lnTo>
                    <a:pt x="272005" y="990584"/>
                  </a:lnTo>
                  <a:lnTo>
                    <a:pt x="272327" y="990956"/>
                  </a:lnTo>
                  <a:lnTo>
                    <a:pt x="272327" y="990212"/>
                  </a:lnTo>
                  <a:lnTo>
                    <a:pt x="544010" y="675591"/>
                  </a:lnTo>
                  <a:lnTo>
                    <a:pt x="54401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E90A05"/>
                </a:gs>
                <a:gs pos="73000">
                  <a:srgbClr val="A80804"/>
                </a:gs>
              </a:gsLst>
              <a:path path="circle">
                <a:fillToRect r="100000" b="100000"/>
              </a:path>
              <a:tileRect l="-100000" t="-100000"/>
            </a:gradFill>
            <a:ln w="57150">
              <a:noFill/>
            </a:ln>
            <a:effectLst>
              <a:outerShdw blurRad="203200" dist="76200" dir="5400000" sx="96000" sy="96000" algn="t" rotWithShape="0">
                <a:srgbClr val="A80804">
                  <a:alpha val="3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110000"/>
                </a:lnSpc>
              </a:pPr>
              <a:endParaRPr lang="zh-CN" altLang="en-US" sz="1600" dirty="0">
                <a:gradFill>
                  <a:gsLst>
                    <a:gs pos="5000">
                      <a:srgbClr val="BC1E1E"/>
                    </a:gs>
                    <a:gs pos="100000">
                      <a:srgbClr val="771313"/>
                    </a:gs>
                  </a:gsLst>
                  <a:lin ang="4800000" scaled="0"/>
                </a:gra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Normal" panose="020B0400000000000000" pitchFamily="34" charset="-122"/>
              </a:endParaRPr>
            </a:p>
          </p:txBody>
        </p:sp>
        <p:sp>
          <p:nvSpPr>
            <p:cNvPr id="23" name="燕尾形 22">
              <a:extLst>
                <a:ext uri="{FF2B5EF4-FFF2-40B4-BE49-F238E27FC236}">
                  <a16:creationId xmlns:a16="http://schemas.microsoft.com/office/drawing/2014/main" id="{CA0BB4A0-749E-5CBA-B367-29B5E0F7FBC6}"/>
                </a:ext>
              </a:extLst>
            </p:cNvPr>
            <p:cNvSpPr/>
            <p:nvPr/>
          </p:nvSpPr>
          <p:spPr>
            <a:xfrm>
              <a:off x="495478" y="289507"/>
              <a:ext cx="313675" cy="423747"/>
            </a:xfrm>
            <a:prstGeom prst="chevron">
              <a:avLst>
                <a:gd name="adj" fmla="val 79774"/>
              </a:avLst>
            </a:prstGeom>
            <a:gradFill flip="none" rotWithShape="1">
              <a:gsLst>
                <a:gs pos="0">
                  <a:srgbClr val="F8DA9E">
                    <a:alpha val="0"/>
                  </a:srgbClr>
                </a:gs>
                <a:gs pos="100000">
                  <a:srgbClr val="F8DA9E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latin typeface="思源黑体 CN Normal" panose="020B0400000000000000" pitchFamily="34" charset="-122"/>
                <a:ea typeface="思源黑体 CN Medium" panose="020B0600000000000000" pitchFamily="34" charset="-122"/>
              </a:endParaRPr>
            </a:p>
          </p:txBody>
        </p:sp>
      </p:grp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72B13E6B-5D9D-7E28-5638-9EF1B84B5C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8418967"/>
              </p:ext>
            </p:extLst>
          </p:nvPr>
        </p:nvGraphicFramePr>
        <p:xfrm>
          <a:off x="364523" y="1372874"/>
          <a:ext cx="6742321" cy="4917260"/>
        </p:xfrm>
        <a:graphic>
          <a:graphicData uri="http://schemas.openxmlformats.org/drawingml/2006/table">
            <a:tbl>
              <a:tblPr/>
              <a:tblGrid>
                <a:gridCol w="811934">
                  <a:extLst>
                    <a:ext uri="{9D8B030D-6E8A-4147-A177-3AD203B41FA5}">
                      <a16:colId xmlns:a16="http://schemas.microsoft.com/office/drawing/2014/main" val="3795239386"/>
                    </a:ext>
                  </a:extLst>
                </a:gridCol>
                <a:gridCol w="5930387">
                  <a:extLst>
                    <a:ext uri="{9D8B030D-6E8A-4147-A177-3AD203B41FA5}">
                      <a16:colId xmlns:a16="http://schemas.microsoft.com/office/drawing/2014/main" val="904754771"/>
                    </a:ext>
                  </a:extLst>
                </a:gridCol>
              </a:tblGrid>
              <a:tr h="402935">
                <a:tc>
                  <a:txBody>
                    <a:bodyPr/>
                    <a:lstStyle/>
                    <a:p>
                      <a:pPr marL="0" algn="l" fontAlgn="ctr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zh-CN" altLang="en-US" sz="1600" b="1" i="0" spc="0" dirty="0">
                          <a:solidFill>
                            <a:srgbClr val="333333"/>
                          </a:solidFill>
                          <a:effectLst/>
                          <a:latin typeface="TencentSans W7" panose="020C04030202040F0204" pitchFamily="34" charset="-122"/>
                          <a:ea typeface="TencentSans W7" panose="020C04030202040F0204" pitchFamily="34" charset="-122"/>
                        </a:rPr>
                        <a:t>时间线</a:t>
                      </a:r>
                      <a:endParaRPr lang="zh-CN" altLang="en-US" sz="1600" b="1" i="0" dirty="0">
                        <a:effectLst/>
                        <a:latin typeface="TencentSans W7" panose="020C04030202040F0204" pitchFamily="34" charset="-122"/>
                        <a:ea typeface="TencentSans W7" panose="020C04030202040F0204" pitchFamily="34" charset="-122"/>
                      </a:endParaRPr>
                    </a:p>
                  </a:txBody>
                  <a:tcPr marL="68580" marR="68580" anchor="ctr">
                    <a:lnL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fontAlgn="ctr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zh-CN" altLang="en-US" sz="1600" b="1" i="0" spc="0" dirty="0">
                          <a:solidFill>
                            <a:srgbClr val="333333"/>
                          </a:solidFill>
                          <a:effectLst/>
                          <a:latin typeface="TencentSans W7" panose="020C04030202040F0204" pitchFamily="34" charset="-122"/>
                          <a:ea typeface="TencentSans W7" panose="020C04030202040F0204" pitchFamily="34" charset="-122"/>
                        </a:rPr>
                        <a:t>错误预算燃烧率告警</a:t>
                      </a:r>
                      <a:endParaRPr lang="zh-CN" altLang="en-US" sz="1600" b="1" i="0" dirty="0">
                        <a:effectLst/>
                        <a:latin typeface="TencentSans W7" panose="020C04030202040F0204" pitchFamily="34" charset="-122"/>
                        <a:ea typeface="TencentSans W7" panose="020C04030202040F0204" pitchFamily="34" charset="-122"/>
                      </a:endParaRPr>
                    </a:p>
                  </a:txBody>
                  <a:tcPr marL="68580" marR="68580" anchor="ctr">
                    <a:lnL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4800425"/>
                  </a:ext>
                </a:extLst>
              </a:tr>
              <a:tr h="1730565">
                <a:tc>
                  <a:txBody>
                    <a:bodyPr/>
                    <a:lstStyle/>
                    <a:p>
                      <a:pPr marL="0" algn="l" fontAlgn="ctr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altLang="zh-CN" sz="1400" b="0" i="0" spc="0" dirty="0">
                          <a:solidFill>
                            <a:srgbClr val="333333"/>
                          </a:solidFill>
                          <a:effectLst/>
                          <a:latin typeface="TencentSans W3" panose="020C04030202040F0204" pitchFamily="34" charset="-122"/>
                          <a:ea typeface="TencentSans W3" panose="020C04030202040F0204" pitchFamily="34" charset="-122"/>
                        </a:rPr>
                        <a:t>02:07</a:t>
                      </a:r>
                      <a:endParaRPr lang="en" sz="1400" b="0" i="0" dirty="0">
                        <a:effectLst/>
                        <a:latin typeface="TencentSans W3" panose="020C04030202040F0204" pitchFamily="34" charset="-122"/>
                        <a:ea typeface="TencentSans W3" panose="020C04030202040F0204" pitchFamily="34" charset="-122"/>
                      </a:endParaRPr>
                    </a:p>
                  </a:txBody>
                  <a:tcPr marL="68580" marR="68580" anchor="ctr">
                    <a:lnL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1400" b="0" i="0" kern="1200" dirty="0">
                          <a:solidFill>
                            <a:schemeClr val="tx1"/>
                          </a:solidFill>
                          <a:effectLst/>
                          <a:latin typeface="TencentSans W3" panose="020C04030202040F0204" pitchFamily="34" charset="-122"/>
                          <a:ea typeface="TencentSans W3" panose="020C04030202040F0204" pitchFamily="34" charset="-122"/>
                          <a:cs typeface="+mn-cs"/>
                        </a:rPr>
                        <a:t>某业务核心</a:t>
                      </a:r>
                      <a:r>
                        <a:rPr lang="en" altLang="zh-CN" sz="1400" b="0" i="0" kern="1200" dirty="0">
                          <a:solidFill>
                            <a:schemeClr val="tx1"/>
                          </a:solidFill>
                          <a:effectLst/>
                          <a:latin typeface="TencentSans W3" panose="020C04030202040F0204" pitchFamily="34" charset="-122"/>
                          <a:ea typeface="TencentSans W3" panose="020C04030202040F0204" pitchFamily="34" charset="-122"/>
                          <a:cs typeface="+mn-cs"/>
                        </a:rPr>
                        <a:t>SLI</a:t>
                      </a:r>
                      <a:r>
                        <a:rPr lang="zh-CN" altLang="en-US" sz="1400" b="0" i="0" kern="1200" dirty="0">
                          <a:solidFill>
                            <a:schemeClr val="tx1"/>
                          </a:solidFill>
                          <a:effectLst/>
                          <a:latin typeface="TencentSans W3" panose="020C04030202040F0204" pitchFamily="34" charset="-122"/>
                          <a:ea typeface="TencentSans W3" panose="020C04030202040F0204" pitchFamily="34" charset="-122"/>
                          <a:cs typeface="+mn-cs"/>
                        </a:rPr>
                        <a:t>成功率开始波动，</a:t>
                      </a:r>
                      <a:r>
                        <a:rPr lang="en-US" altLang="zh-CN" sz="1400" b="0" i="0" kern="1200" dirty="0">
                          <a:solidFill>
                            <a:schemeClr val="tx1"/>
                          </a:solidFill>
                          <a:effectLst/>
                          <a:latin typeface="TencentSans W3" panose="020C04030202040F0204" pitchFamily="34" charset="-122"/>
                          <a:ea typeface="TencentSans W3" panose="020C04030202040F0204" pitchFamily="34" charset="-122"/>
                          <a:cs typeface="+mn-cs"/>
                        </a:rPr>
                        <a:t>2:07</a:t>
                      </a:r>
                      <a:r>
                        <a:rPr lang="zh-CN" altLang="en-US" sz="1400" b="0" i="0" kern="1200" dirty="0">
                          <a:solidFill>
                            <a:schemeClr val="tx1"/>
                          </a:solidFill>
                          <a:effectLst/>
                          <a:latin typeface="TencentSans W3" panose="020C04030202040F0204" pitchFamily="34" charset="-122"/>
                          <a:ea typeface="TencentSans W3" panose="020C04030202040F0204" pitchFamily="34" charset="-122"/>
                          <a:cs typeface="+mn-cs"/>
                        </a:rPr>
                        <a:t>分开始急剧下降</a:t>
                      </a:r>
                      <a:endParaRPr lang="en-US" altLang="zh-CN" sz="1400" b="0" i="0" kern="1200" dirty="0">
                        <a:solidFill>
                          <a:schemeClr val="tx1"/>
                        </a:solidFill>
                        <a:effectLst/>
                        <a:latin typeface="TencentSans W3" panose="020C04030202040F0204" pitchFamily="34" charset="-122"/>
                        <a:ea typeface="TencentSans W3" panose="020C04030202040F0204" pitchFamily="34" charset="-122"/>
                        <a:cs typeface="+mn-cs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endParaRPr lang="en-US" altLang="zh-CN" sz="1400" b="0" i="0" kern="1200" dirty="0">
                        <a:solidFill>
                          <a:schemeClr val="tx1"/>
                        </a:solidFill>
                        <a:effectLst/>
                        <a:latin typeface="TencentSans W3" panose="020C04030202040F0204" pitchFamily="34" charset="-122"/>
                        <a:ea typeface="TencentSans W3" panose="020C04030202040F0204" pitchFamily="34" charset="-122"/>
                        <a:cs typeface="+mn-cs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endParaRPr lang="en-US" altLang="zh-CN" sz="1400" b="0" i="0" kern="1200" dirty="0">
                        <a:solidFill>
                          <a:schemeClr val="tx1"/>
                        </a:solidFill>
                        <a:effectLst/>
                        <a:latin typeface="TencentSans W3" panose="020C04030202040F0204" pitchFamily="34" charset="-122"/>
                        <a:ea typeface="TencentSans W3" panose="020C04030202040F0204" pitchFamily="34" charset="-122"/>
                        <a:cs typeface="+mn-cs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endParaRPr lang="en-US" altLang="zh-CN" sz="1400" b="0" i="0" dirty="0">
                        <a:effectLst/>
                        <a:latin typeface="TencentSans W3" panose="020C04030202040F0204" pitchFamily="34" charset="-122"/>
                        <a:ea typeface="TencentSans W3" panose="020C04030202040F0204" pitchFamily="34" charset="-122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endParaRPr lang="en-US" altLang="zh-CN" sz="1400" b="0" i="0" dirty="0">
                        <a:effectLst/>
                        <a:latin typeface="TencentSans W3" panose="020C04030202040F0204" pitchFamily="34" charset="-122"/>
                        <a:ea typeface="TencentSans W3" panose="020C04030202040F0204" pitchFamily="34" charset="-122"/>
                      </a:endParaRPr>
                    </a:p>
                  </a:txBody>
                  <a:tcPr marL="68580" marR="68580">
                    <a:lnL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673194"/>
                  </a:ext>
                </a:extLst>
              </a:tr>
              <a:tr h="1623913">
                <a:tc>
                  <a:txBody>
                    <a:bodyPr/>
                    <a:lstStyle/>
                    <a:p>
                      <a:pPr marL="0" algn="l" fontAlgn="ctr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altLang="zh-CN" sz="1400" b="0" i="0" spc="0" dirty="0">
                          <a:solidFill>
                            <a:srgbClr val="333333"/>
                          </a:solidFill>
                          <a:effectLst/>
                          <a:latin typeface="TencentSans W3" panose="020C04030202040F0204" pitchFamily="34" charset="-122"/>
                          <a:ea typeface="TencentSans W3" panose="020C04030202040F0204" pitchFamily="34" charset="-122"/>
                        </a:rPr>
                        <a:t>02:08</a:t>
                      </a:r>
                      <a:endParaRPr lang="en" sz="1400" b="0" i="0" dirty="0">
                        <a:effectLst/>
                        <a:latin typeface="TencentSans W3" panose="020C04030202040F0204" pitchFamily="34" charset="-122"/>
                        <a:ea typeface="TencentSans W3" panose="020C04030202040F0204" pitchFamily="34" charset="-122"/>
                      </a:endParaRPr>
                    </a:p>
                  </a:txBody>
                  <a:tcPr marL="68580" marR="68580" anchor="ctr">
                    <a:lnL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1400" b="0" i="0" kern="1200" dirty="0">
                          <a:solidFill>
                            <a:schemeClr val="tx1"/>
                          </a:solidFill>
                          <a:effectLst/>
                          <a:latin typeface="TencentSans W3" panose="020C04030202040F0204" pitchFamily="34" charset="-122"/>
                          <a:ea typeface="TencentSans W3" panose="020C04030202040F0204" pitchFamily="34" charset="-122"/>
                          <a:cs typeface="+mn-cs"/>
                        </a:rPr>
                        <a:t>基于最近</a:t>
                      </a:r>
                      <a:r>
                        <a:rPr lang="en-US" altLang="zh-CN" sz="1400" b="0" i="0" kern="1200" dirty="0">
                          <a:solidFill>
                            <a:schemeClr val="tx1"/>
                          </a:solidFill>
                          <a:effectLst/>
                          <a:latin typeface="TencentSans W3" panose="020C04030202040F0204" pitchFamily="34" charset="-122"/>
                          <a:ea typeface="TencentSans W3" panose="020C04030202040F0204" pitchFamily="34" charset="-122"/>
                          <a:cs typeface="+mn-cs"/>
                        </a:rPr>
                        <a:t>1</a:t>
                      </a:r>
                      <a:r>
                        <a:rPr lang="zh-CN" altLang="en-US" sz="1400" b="0" i="0" kern="1200" dirty="0">
                          <a:solidFill>
                            <a:schemeClr val="tx1"/>
                          </a:solidFill>
                          <a:effectLst/>
                          <a:latin typeface="TencentSans W3" panose="020C04030202040F0204" pitchFamily="34" charset="-122"/>
                          <a:ea typeface="TencentSans W3" panose="020C04030202040F0204" pitchFamily="34" charset="-122"/>
                          <a:cs typeface="+mn-cs"/>
                        </a:rPr>
                        <a:t>小时且最近</a:t>
                      </a:r>
                      <a:r>
                        <a:rPr lang="en-US" altLang="zh-CN" sz="1400" b="0" i="0" kern="1200" dirty="0">
                          <a:solidFill>
                            <a:schemeClr val="tx1"/>
                          </a:solidFill>
                          <a:effectLst/>
                          <a:latin typeface="TencentSans W3" panose="020C04030202040F0204" pitchFamily="34" charset="-122"/>
                          <a:ea typeface="TencentSans W3" panose="020C04030202040F0204" pitchFamily="34" charset="-122"/>
                          <a:cs typeface="+mn-cs"/>
                        </a:rPr>
                        <a:t>5</a:t>
                      </a:r>
                      <a:r>
                        <a:rPr lang="zh-CN" altLang="en-US" sz="1400" b="0" i="0" kern="1200" dirty="0">
                          <a:solidFill>
                            <a:schemeClr val="tx1"/>
                          </a:solidFill>
                          <a:effectLst/>
                          <a:latin typeface="TencentSans W3" panose="020C04030202040F0204" pitchFamily="34" charset="-122"/>
                          <a:ea typeface="TencentSans W3" panose="020C04030202040F0204" pitchFamily="34" charset="-122"/>
                          <a:cs typeface="+mn-cs"/>
                        </a:rPr>
                        <a:t>分钟 </a:t>
                      </a:r>
                      <a:r>
                        <a:rPr lang="en-US" altLang="zh-CN" sz="1400" b="0" i="0" kern="1200" dirty="0">
                          <a:solidFill>
                            <a:schemeClr val="tx1"/>
                          </a:solidFill>
                          <a:effectLst/>
                          <a:latin typeface="TencentSans W3" panose="020C04030202040F0204" pitchFamily="34" charset="-122"/>
                          <a:ea typeface="TencentSans W3" panose="020C04030202040F0204" pitchFamily="34" charset="-122"/>
                          <a:cs typeface="+mn-cs"/>
                        </a:rPr>
                        <a:t>&gt; 5</a:t>
                      </a:r>
                      <a:r>
                        <a:rPr lang="zh-CN" altLang="en-US" sz="1400" b="0" i="0" kern="1200" dirty="0">
                          <a:solidFill>
                            <a:schemeClr val="tx1"/>
                          </a:solidFill>
                          <a:effectLst/>
                          <a:latin typeface="TencentSans W3" panose="020C04030202040F0204" pitchFamily="34" charset="-122"/>
                          <a:ea typeface="TencentSans W3" panose="020C04030202040F0204" pitchFamily="34" charset="-122"/>
                          <a:cs typeface="+mn-cs"/>
                        </a:rPr>
                        <a:t>倍的错误预算燃烧率触发告警，耗时</a:t>
                      </a:r>
                      <a:r>
                        <a:rPr lang="en-US" altLang="zh-CN" sz="1400" b="0" i="0" kern="1200" dirty="0">
                          <a:solidFill>
                            <a:schemeClr val="tx1"/>
                          </a:solidFill>
                          <a:effectLst/>
                          <a:latin typeface="TencentSans W3" panose="020C04030202040F0204" pitchFamily="34" charset="-122"/>
                          <a:ea typeface="TencentSans W3" panose="020C04030202040F0204" pitchFamily="34" charset="-122"/>
                          <a:cs typeface="+mn-cs"/>
                        </a:rPr>
                        <a:t>1</a:t>
                      </a:r>
                      <a:r>
                        <a:rPr lang="en" altLang="zh-CN" sz="1400" b="0" i="0" kern="1200" dirty="0">
                          <a:solidFill>
                            <a:schemeClr val="tx1"/>
                          </a:solidFill>
                          <a:effectLst/>
                          <a:latin typeface="TencentSans W3" panose="020C04030202040F0204" pitchFamily="34" charset="-122"/>
                          <a:ea typeface="TencentSans W3" panose="020C04030202040F0204" pitchFamily="34" charset="-122"/>
                          <a:cs typeface="+mn-cs"/>
                        </a:rPr>
                        <a:t>min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endParaRPr lang="en" altLang="zh-CN" sz="1400" b="0" i="0" dirty="0">
                        <a:effectLst/>
                        <a:latin typeface="TencentSans W3" panose="020C04030202040F0204" pitchFamily="34" charset="-122"/>
                        <a:ea typeface="TencentSans W3" panose="020C04030202040F0204" pitchFamily="34" charset="-122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endParaRPr lang="en" altLang="zh-CN" sz="1400" b="0" i="0" dirty="0">
                        <a:effectLst/>
                        <a:latin typeface="TencentSans W3" panose="020C04030202040F0204" pitchFamily="34" charset="-122"/>
                        <a:ea typeface="TencentSans W3" panose="020C04030202040F0204" pitchFamily="34" charset="-122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endParaRPr lang="en" altLang="zh-CN" sz="1400" b="0" i="0" dirty="0">
                        <a:effectLst/>
                        <a:latin typeface="TencentSans W3" panose="020C04030202040F0204" pitchFamily="34" charset="-122"/>
                        <a:ea typeface="TencentSans W3" panose="020C04030202040F0204" pitchFamily="34" charset="-122"/>
                      </a:endParaRPr>
                    </a:p>
                  </a:txBody>
                  <a:tcPr marL="68580" marR="68580">
                    <a:lnL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15169531"/>
                  </a:ext>
                </a:extLst>
              </a:tr>
              <a:tr h="1159847">
                <a:tc>
                  <a:txBody>
                    <a:bodyPr/>
                    <a:lstStyle/>
                    <a:p>
                      <a:pPr marL="0" algn="l" fontAlgn="ctr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altLang="zh-CN" sz="1400" b="0" i="0" spc="0" dirty="0">
                          <a:solidFill>
                            <a:srgbClr val="333333"/>
                          </a:solidFill>
                          <a:effectLst/>
                          <a:latin typeface="TencentSans W3" panose="020C04030202040F0204" pitchFamily="34" charset="-122"/>
                          <a:ea typeface="TencentSans W3" panose="020C04030202040F0204" pitchFamily="34" charset="-122"/>
                        </a:rPr>
                        <a:t>02:11</a:t>
                      </a:r>
                      <a:endParaRPr lang="en" sz="1400" b="0" i="0" dirty="0">
                        <a:effectLst/>
                        <a:latin typeface="TencentSans W3" panose="020C04030202040F0204" pitchFamily="34" charset="-122"/>
                        <a:ea typeface="TencentSans W3" panose="020C04030202040F0204" pitchFamily="34" charset="-122"/>
                      </a:endParaRPr>
                    </a:p>
                  </a:txBody>
                  <a:tcPr marL="68580" marR="68580" anchor="ctr">
                    <a:lnL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" altLang="zh-CN" sz="1400" b="0" i="0" kern="1200" dirty="0">
                          <a:solidFill>
                            <a:schemeClr val="tx1"/>
                          </a:solidFill>
                          <a:effectLst/>
                          <a:latin typeface="TencentSans W3" panose="020C04030202040F0204" pitchFamily="34" charset="-122"/>
                          <a:ea typeface="TencentSans W3" panose="020C04030202040F0204" pitchFamily="34" charset="-122"/>
                          <a:cs typeface="+mn-cs"/>
                        </a:rPr>
                        <a:t>On-Call</a:t>
                      </a:r>
                      <a:r>
                        <a:rPr lang="zh-CN" altLang="en-US" sz="1400" b="0" i="0" kern="1200" dirty="0">
                          <a:solidFill>
                            <a:schemeClr val="tx1"/>
                          </a:solidFill>
                          <a:effectLst/>
                          <a:latin typeface="TencentSans W3" panose="020C04030202040F0204" pitchFamily="34" charset="-122"/>
                          <a:ea typeface="TencentSans W3" panose="020C04030202040F0204" pitchFamily="34" charset="-122"/>
                          <a:cs typeface="+mn-cs"/>
                        </a:rPr>
                        <a:t>建单，耗时</a:t>
                      </a:r>
                      <a:r>
                        <a:rPr lang="en-US" altLang="zh-CN" sz="1400" b="0" i="0" kern="1200" dirty="0">
                          <a:solidFill>
                            <a:schemeClr val="tx1"/>
                          </a:solidFill>
                          <a:effectLst/>
                          <a:latin typeface="TencentSans W3" panose="020C04030202040F0204" pitchFamily="34" charset="-122"/>
                          <a:ea typeface="TencentSans W3" panose="020C04030202040F0204" pitchFamily="34" charset="-122"/>
                          <a:cs typeface="+mn-cs"/>
                        </a:rPr>
                        <a:t>3</a:t>
                      </a:r>
                      <a:r>
                        <a:rPr lang="en" altLang="zh-CN" sz="1400" b="0" i="0" kern="1200" dirty="0">
                          <a:solidFill>
                            <a:schemeClr val="tx1"/>
                          </a:solidFill>
                          <a:effectLst/>
                          <a:latin typeface="TencentSans W3" panose="020C04030202040F0204" pitchFamily="34" charset="-122"/>
                          <a:ea typeface="TencentSans W3" panose="020C04030202040F0204" pitchFamily="34" charset="-122"/>
                          <a:cs typeface="+mn-cs"/>
                        </a:rPr>
                        <a:t>min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endParaRPr lang="en" altLang="zh-CN" sz="1400" b="0" i="0" kern="1200" dirty="0">
                        <a:solidFill>
                          <a:schemeClr val="tx1"/>
                        </a:solidFill>
                        <a:effectLst/>
                        <a:latin typeface="TencentSans W3" panose="020C04030202040F0204" pitchFamily="34" charset="-122"/>
                        <a:ea typeface="TencentSans W3" panose="020C04030202040F0204" pitchFamily="34" charset="-122"/>
                        <a:cs typeface="+mn-cs"/>
                      </a:endParaRPr>
                    </a:p>
                  </a:txBody>
                  <a:tcPr marL="68580" marR="68580">
                    <a:lnL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14319894"/>
                  </a:ext>
                </a:extLst>
              </a:tr>
            </a:tbl>
          </a:graphicData>
        </a:graphic>
      </p:graphicFrame>
      <p:sp>
        <p:nvSpPr>
          <p:cNvPr id="3" name="文本框 2">
            <a:extLst>
              <a:ext uri="{FF2B5EF4-FFF2-40B4-BE49-F238E27FC236}">
                <a16:creationId xmlns:a16="http://schemas.microsoft.com/office/drawing/2014/main" id="{C214C475-22A2-BC42-3C7A-F0E10F191F3C}"/>
              </a:ext>
            </a:extLst>
          </p:cNvPr>
          <p:cNvSpPr txBox="1"/>
          <p:nvPr/>
        </p:nvSpPr>
        <p:spPr>
          <a:xfrm>
            <a:off x="247625" y="848587"/>
            <a:ext cx="581207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>
              <a:spcBef>
                <a:spcPts val="300"/>
              </a:spcBef>
              <a:spcAft>
                <a:spcPts val="300"/>
              </a:spcAft>
            </a:pPr>
            <a:r>
              <a:rPr lang="en-US" altLang="zh-CN" sz="2000" b="1" dirty="0">
                <a:solidFill>
                  <a:srgbClr val="333333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3</a:t>
            </a:r>
            <a:r>
              <a:rPr lang="zh-CN" altLang="en-US" sz="2000" b="1" dirty="0">
                <a:solidFill>
                  <a:srgbClr val="333333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、</a:t>
            </a:r>
            <a:r>
              <a:rPr lang="en-US" altLang="zh-CN" sz="2000" b="1" dirty="0">
                <a:solidFill>
                  <a:srgbClr val="333333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SLO</a:t>
            </a:r>
            <a:r>
              <a:rPr lang="zh-CN" altLang="en-US" sz="2000" b="1" dirty="0">
                <a:solidFill>
                  <a:srgbClr val="333333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应用 </a:t>
            </a:r>
            <a:r>
              <a:rPr lang="en-US" altLang="zh-CN" sz="2000" b="1" dirty="0">
                <a:solidFill>
                  <a:srgbClr val="333333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–</a:t>
            </a:r>
            <a:r>
              <a:rPr lang="zh-CN" altLang="en-US" sz="2000" b="1" dirty="0">
                <a:solidFill>
                  <a:srgbClr val="333333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 基于错误预算燃烧率的告警 </a:t>
            </a:r>
            <a:endParaRPr lang="en" altLang="zh-CN" sz="20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7666BA2-F2BE-4FF0-3C6A-6CE8F496DFBB}"/>
              </a:ext>
            </a:extLst>
          </p:cNvPr>
          <p:cNvSpPr txBox="1"/>
          <p:nvPr/>
        </p:nvSpPr>
        <p:spPr>
          <a:xfrm>
            <a:off x="7562827" y="3919021"/>
            <a:ext cx="4509567" cy="25130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>
              <a:spcBef>
                <a:spcPts val="300"/>
              </a:spcBef>
              <a:spcAft>
                <a:spcPts val="300"/>
              </a:spcAft>
            </a:pPr>
            <a:r>
              <a:rPr lang="en-US" altLang="zh-CN" sz="2000" b="1" dirty="0">
                <a:solidFill>
                  <a:srgbClr val="333333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5</a:t>
            </a:r>
            <a:r>
              <a:rPr lang="zh-CN" altLang="en-US" sz="2000" b="1" dirty="0">
                <a:solidFill>
                  <a:srgbClr val="333333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、未来规划</a:t>
            </a:r>
            <a:endParaRPr lang="zh-CN" altLang="en-US" sz="2000" dirty="0"/>
          </a:p>
          <a:p>
            <a:pPr lvl="0" algn="l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altLang="zh-CN" sz="1600" spc="0" dirty="0">
                <a:solidFill>
                  <a:srgbClr val="333333"/>
                </a:solidFill>
                <a:effectLst/>
                <a:latin typeface="TencentSans W3" panose="020C04030202040F0204" pitchFamily="34" charset="-122"/>
                <a:ea typeface="TencentSans W3" panose="020C04030202040F0204" pitchFamily="34" charset="-122"/>
              </a:rPr>
              <a:t>SLO</a:t>
            </a:r>
            <a:r>
              <a:rPr lang="zh-CN" altLang="en-US" sz="1600" spc="0" dirty="0">
                <a:solidFill>
                  <a:srgbClr val="333333"/>
                </a:solidFill>
                <a:effectLst/>
                <a:latin typeface="TencentSans W3" panose="020C04030202040F0204" pitchFamily="34" charset="-122"/>
                <a:ea typeface="TencentSans W3" panose="020C04030202040F0204" pitchFamily="34" charset="-122"/>
              </a:rPr>
              <a:t>已实现大规模接入，</a:t>
            </a:r>
            <a:r>
              <a:rPr lang="en-US" altLang="zh-CN" sz="1600" spc="0" dirty="0">
                <a:solidFill>
                  <a:srgbClr val="333333"/>
                </a:solidFill>
                <a:effectLst/>
                <a:latin typeface="TencentSans W3" panose="020C04030202040F0204" pitchFamily="34" charset="-122"/>
                <a:ea typeface="TencentSans W3" panose="020C04030202040F0204" pitchFamily="34" charset="-122"/>
              </a:rPr>
              <a:t>1000+</a:t>
            </a:r>
            <a:r>
              <a:rPr lang="zh-CN" altLang="en-US" sz="1600" spc="0" dirty="0">
                <a:solidFill>
                  <a:srgbClr val="333333"/>
                </a:solidFill>
                <a:effectLst/>
                <a:latin typeface="TencentSans W3" panose="020C04030202040F0204" pitchFamily="34" charset="-122"/>
                <a:ea typeface="TencentSans W3" panose="020C04030202040F0204" pitchFamily="34" charset="-122"/>
              </a:rPr>
              <a:t>业务场景，</a:t>
            </a:r>
            <a:r>
              <a:rPr lang="en-US" altLang="zh-CN" sz="1600" spc="0" dirty="0">
                <a:solidFill>
                  <a:srgbClr val="333333"/>
                </a:solidFill>
                <a:effectLst/>
                <a:latin typeface="TencentSans W3" panose="020C04030202040F0204" pitchFamily="34" charset="-122"/>
                <a:ea typeface="TencentSans W3" panose="020C04030202040F0204" pitchFamily="34" charset="-122"/>
              </a:rPr>
              <a:t>3000+SLO</a:t>
            </a:r>
            <a:r>
              <a:rPr lang="zh-CN" altLang="en-US" sz="1600" spc="0" dirty="0">
                <a:solidFill>
                  <a:srgbClr val="333333"/>
                </a:solidFill>
                <a:effectLst/>
                <a:latin typeface="TencentSans W3" panose="020C04030202040F0204" pitchFamily="34" charset="-122"/>
                <a:ea typeface="TencentSans W3" panose="020C04030202040F0204" pitchFamily="34" charset="-122"/>
              </a:rPr>
              <a:t>指标</a:t>
            </a:r>
            <a:endParaRPr lang="en-US" altLang="zh-CN" sz="1600" dirty="0">
              <a:solidFill>
                <a:srgbClr val="333333"/>
              </a:solidFill>
              <a:latin typeface="TencentSans W3" panose="020C04030202040F0204" pitchFamily="34" charset="-122"/>
              <a:ea typeface="TencentSans W3" panose="020C04030202040F0204" pitchFamily="34" charset="-122"/>
            </a:endParaRPr>
          </a:p>
          <a:p>
            <a:pPr marL="342900" lvl="0" indent="-342900" algn="l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zh-CN" altLang="en-US" sz="1600" spc="0" dirty="0">
                <a:solidFill>
                  <a:srgbClr val="333333"/>
                </a:solidFill>
                <a:effectLst/>
                <a:latin typeface="TencentSans W3" panose="020C04030202040F0204" pitchFamily="34" charset="-122"/>
                <a:ea typeface="TencentSans W3" panose="020C04030202040F0204" pitchFamily="34" charset="-122"/>
              </a:rPr>
              <a:t>聚焦核心场景与指标</a:t>
            </a:r>
            <a:endParaRPr lang="en-US" altLang="zh-CN" sz="1600" spc="0" dirty="0">
              <a:solidFill>
                <a:srgbClr val="333333"/>
              </a:solidFill>
              <a:effectLst/>
              <a:latin typeface="TencentSans W3" panose="020C04030202040F0204" pitchFamily="34" charset="-122"/>
              <a:ea typeface="TencentSans W3" panose="020C04030202040F0204" pitchFamily="34" charset="-122"/>
            </a:endParaRPr>
          </a:p>
          <a:p>
            <a:pPr marL="342900" lvl="0" indent="-342900" algn="l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zh-CN" altLang="en-US" sz="1600" spc="0" dirty="0">
                <a:solidFill>
                  <a:srgbClr val="333333"/>
                </a:solidFill>
                <a:effectLst/>
                <a:latin typeface="TencentSans W3" panose="020C04030202040F0204" pitchFamily="34" charset="-122"/>
                <a:ea typeface="TencentSans W3" panose="020C04030202040F0204" pitchFamily="34" charset="-122"/>
              </a:rPr>
              <a:t>降低</a:t>
            </a:r>
            <a:r>
              <a:rPr lang="en" altLang="zh-CN" sz="1600" spc="0" dirty="0">
                <a:solidFill>
                  <a:srgbClr val="333333"/>
                </a:solidFill>
                <a:effectLst/>
                <a:latin typeface="TencentSans W3" panose="020C04030202040F0204" pitchFamily="34" charset="-122"/>
                <a:ea typeface="TencentSans W3" panose="020C04030202040F0204" pitchFamily="34" charset="-122"/>
              </a:rPr>
              <a:t>SLO</a:t>
            </a:r>
            <a:r>
              <a:rPr lang="zh-CN" altLang="en-US" sz="1600" spc="0" dirty="0">
                <a:solidFill>
                  <a:srgbClr val="333333"/>
                </a:solidFill>
                <a:effectLst/>
                <a:latin typeface="TencentSans W3" panose="020C04030202040F0204" pitchFamily="34" charset="-122"/>
                <a:ea typeface="TencentSans W3" panose="020C04030202040F0204" pitchFamily="34" charset="-122"/>
              </a:rPr>
              <a:t>的配置成本</a:t>
            </a:r>
            <a:endParaRPr lang="en-US" altLang="zh-CN" sz="1600" spc="0" dirty="0">
              <a:solidFill>
                <a:srgbClr val="333333"/>
              </a:solidFill>
              <a:latin typeface="TencentSans W3" panose="020C04030202040F0204" pitchFamily="34" charset="-122"/>
              <a:ea typeface="TencentSans W3" panose="020C04030202040F0204" pitchFamily="34" charset="-122"/>
            </a:endParaRPr>
          </a:p>
          <a:p>
            <a:pPr marL="342900" lvl="0" indent="-342900" algn="l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zh-CN" altLang="en-US" sz="1600" spc="0" dirty="0">
                <a:solidFill>
                  <a:srgbClr val="333333"/>
                </a:solidFill>
                <a:effectLst/>
                <a:latin typeface="TencentSans W3" panose="020C04030202040F0204" pitchFamily="34" charset="-122"/>
                <a:ea typeface="TencentSans W3" panose="020C04030202040F0204" pitchFamily="34" charset="-122"/>
              </a:rPr>
              <a:t>基于错误预算进行决策</a:t>
            </a:r>
            <a:endParaRPr lang="zh-CN" altLang="en-US" sz="1600" dirty="0">
              <a:effectLst/>
              <a:latin typeface="TencentSans W3" panose="020C04030202040F0204" pitchFamily="34" charset="-122"/>
              <a:ea typeface="TencentSans W3" panose="020C04030202040F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A4E5C42-FF19-508D-1E09-762BF7D28BF1}"/>
              </a:ext>
            </a:extLst>
          </p:cNvPr>
          <p:cNvSpPr txBox="1"/>
          <p:nvPr/>
        </p:nvSpPr>
        <p:spPr>
          <a:xfrm>
            <a:off x="7562827" y="854372"/>
            <a:ext cx="295453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>
              <a:spcBef>
                <a:spcPts val="300"/>
              </a:spcBef>
              <a:spcAft>
                <a:spcPts val="300"/>
              </a:spcAft>
            </a:pPr>
            <a:r>
              <a:rPr lang="en-US" altLang="zh-CN" sz="2000" b="1" dirty="0">
                <a:solidFill>
                  <a:srgbClr val="333333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4</a:t>
            </a:r>
            <a:r>
              <a:rPr lang="zh-CN" altLang="en-US" sz="2000" b="1" dirty="0">
                <a:solidFill>
                  <a:srgbClr val="333333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、建立</a:t>
            </a:r>
            <a:r>
              <a:rPr lang="en-US" altLang="zh-CN" sz="2000" b="1" dirty="0">
                <a:solidFill>
                  <a:srgbClr val="333333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SLO</a:t>
            </a:r>
            <a:r>
              <a:rPr lang="zh-CN" altLang="en-US" sz="2000" b="1" dirty="0">
                <a:solidFill>
                  <a:srgbClr val="333333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运营机制</a:t>
            </a:r>
            <a:endParaRPr lang="en" altLang="zh-CN" sz="20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C5C5965-BE73-52A6-0DFD-12FABA9A4E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4356" y="1372874"/>
            <a:ext cx="4213121" cy="2365439"/>
          </a:xfrm>
          <a:prstGeom prst="rect">
            <a:avLst/>
          </a:prstGeom>
        </p:spPr>
      </p:pic>
      <p:cxnSp>
        <p:nvCxnSpPr>
          <p:cNvPr id="7" name="直线连接符 6">
            <a:extLst>
              <a:ext uri="{FF2B5EF4-FFF2-40B4-BE49-F238E27FC236}">
                <a16:creationId xmlns:a16="http://schemas.microsoft.com/office/drawing/2014/main" id="{62E8B280-D1CB-717C-2A9F-2A7CCC72531E}"/>
              </a:ext>
            </a:extLst>
          </p:cNvPr>
          <p:cNvCxnSpPr>
            <a:cxnSpLocks/>
          </p:cNvCxnSpPr>
          <p:nvPr/>
        </p:nvCxnSpPr>
        <p:spPr>
          <a:xfrm>
            <a:off x="7369564" y="931760"/>
            <a:ext cx="0" cy="555609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12">
            <a:extLst>
              <a:ext uri="{FF2B5EF4-FFF2-40B4-BE49-F238E27FC236}">
                <a16:creationId xmlns:a16="http://schemas.microsoft.com/office/drawing/2014/main" id="{DC14C723-A55D-D685-1322-9DD8184A9E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9835" y="5632319"/>
            <a:ext cx="4729861" cy="587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>
            <a:extLst>
              <a:ext uri="{FF2B5EF4-FFF2-40B4-BE49-F238E27FC236}">
                <a16:creationId xmlns:a16="http://schemas.microsoft.com/office/drawing/2014/main" id="{F5A45337-C330-1F1E-B6F9-DD91BFD70B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9835" y="2219559"/>
            <a:ext cx="4423744" cy="1251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CC159CC-C66D-4A30-DFF2-656F85AE71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9835" y="4065208"/>
            <a:ext cx="4558074" cy="1027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708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9DDAC4D6-35FB-1CEA-2B6C-9A718D34C619}"/>
              </a:ext>
            </a:extLst>
          </p:cNvPr>
          <p:cNvSpPr txBox="1"/>
          <p:nvPr/>
        </p:nvSpPr>
        <p:spPr>
          <a:xfrm>
            <a:off x="1051491" y="194414"/>
            <a:ext cx="7757971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2400" b="1" spc="300" dirty="0">
                <a:ln w="15875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76200" dist="38100" dir="2700000" algn="tl" rotWithShape="0">
                    <a:schemeClr val="tx1">
                      <a:lumMod val="75000"/>
                      <a:lumOff val="25000"/>
                      <a:alpha val="21000"/>
                    </a:schemeClr>
                  </a:outerShdw>
                  <a:reflection blurRad="127000" stA="24000" endPos="28000" dist="29997" dir="5400000" sy="-100000" algn="bl" rotWithShape="0"/>
                </a:effectLst>
                <a:latin typeface="Microsoft YaHei" panose="020B0503020204020204" pitchFamily="34" charset="-122"/>
                <a:ea typeface="Microsoft YaHei" panose="020B0503020204020204" pitchFamily="34" charset="-122"/>
                <a:sym typeface="思源黑体 CN Normal" panose="020B0400000000000000" pitchFamily="34" charset="-122"/>
              </a:rPr>
              <a:t>在鹅厂的大规模落地实践 </a:t>
            </a:r>
            <a:r>
              <a:rPr lang="en-US" altLang="zh-CN" sz="2400" b="1" spc="300" dirty="0">
                <a:ln w="15875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76200" dist="38100" dir="2700000" algn="tl" rotWithShape="0">
                    <a:schemeClr val="tx1">
                      <a:lumMod val="75000"/>
                      <a:lumOff val="25000"/>
                      <a:alpha val="21000"/>
                    </a:schemeClr>
                  </a:outerShdw>
                  <a:reflection blurRad="127000" stA="24000" endPos="28000" dist="29997" dir="5400000" sy="-100000" algn="bl" rotWithShape="0"/>
                </a:effectLst>
                <a:latin typeface="Microsoft YaHei" panose="020B0503020204020204" pitchFamily="34" charset="-122"/>
                <a:ea typeface="Microsoft YaHei" panose="020B0503020204020204" pitchFamily="34" charset="-122"/>
                <a:sym typeface="思源黑体 CN Normal" panose="020B0400000000000000" pitchFamily="34" charset="-122"/>
              </a:rPr>
              <a:t>–</a:t>
            </a:r>
            <a:r>
              <a:rPr lang="zh-CN" altLang="en-US" sz="2400" b="1" spc="300" dirty="0">
                <a:ln w="15875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76200" dist="38100" dir="2700000" algn="tl" rotWithShape="0">
                    <a:schemeClr val="tx1">
                      <a:lumMod val="75000"/>
                      <a:lumOff val="25000"/>
                      <a:alpha val="21000"/>
                    </a:schemeClr>
                  </a:outerShdw>
                  <a:reflection blurRad="127000" stA="24000" endPos="28000" dist="29997" dir="5400000" sy="-100000" algn="bl" rotWithShape="0"/>
                </a:effectLst>
                <a:latin typeface="Microsoft YaHei" panose="020B0503020204020204" pitchFamily="34" charset="-122"/>
                <a:ea typeface="Microsoft YaHei" panose="020B0503020204020204" pitchFamily="34" charset="-122"/>
                <a:sym typeface="思源黑体 CN Normal" panose="020B0400000000000000" pitchFamily="34" charset="-122"/>
              </a:rPr>
              <a:t> </a:t>
            </a:r>
            <a:r>
              <a:rPr lang="en-US" altLang="zh-CN" sz="2400" b="1" spc="300" dirty="0">
                <a:ln w="15875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76200" dist="38100" dir="2700000" algn="tl" rotWithShape="0">
                    <a:schemeClr val="tx1">
                      <a:lumMod val="75000"/>
                      <a:lumOff val="25000"/>
                      <a:alpha val="21000"/>
                    </a:schemeClr>
                  </a:outerShdw>
                  <a:reflection blurRad="127000" stA="24000" endPos="28000" dist="29997" dir="5400000" sy="-100000" algn="bl" rotWithShape="0"/>
                </a:effectLst>
                <a:latin typeface="Microsoft YaHei" panose="020B0503020204020204" pitchFamily="34" charset="-122"/>
                <a:ea typeface="Microsoft YaHei" panose="020B0503020204020204" pitchFamily="34" charset="-122"/>
                <a:sym typeface="思源黑体 CN Normal" panose="020B0400000000000000" pitchFamily="34" charset="-122"/>
              </a:rPr>
              <a:t>On-Call</a:t>
            </a:r>
            <a:r>
              <a:rPr lang="zh-CN" altLang="en-US" sz="2400" b="1" spc="300" dirty="0">
                <a:ln w="15875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76200" dist="38100" dir="2700000" algn="tl" rotWithShape="0">
                    <a:schemeClr val="tx1">
                      <a:lumMod val="75000"/>
                      <a:lumOff val="25000"/>
                      <a:alpha val="21000"/>
                    </a:schemeClr>
                  </a:outerShdw>
                  <a:reflection blurRad="127000" stA="24000" endPos="28000" dist="29997" dir="5400000" sy="-100000" algn="bl" rotWithShape="0"/>
                </a:effectLst>
                <a:latin typeface="Microsoft YaHei" panose="020B0503020204020204" pitchFamily="34" charset="-122"/>
                <a:ea typeface="Microsoft YaHei" panose="020B0503020204020204" pitchFamily="34" charset="-122"/>
                <a:sym typeface="思源黑体 CN Normal" panose="020B0400000000000000" pitchFamily="34" charset="-122"/>
              </a:rPr>
              <a:t>事件管理</a:t>
            </a:r>
            <a:endParaRPr lang="zh-CN" altLang="en-US" sz="2400" b="1" spc="30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76200" dist="38100" dir="2700000" algn="tl" rotWithShape="0">
                  <a:schemeClr val="tx1">
                    <a:lumMod val="75000"/>
                    <a:lumOff val="25000"/>
                    <a:alpha val="21000"/>
                  </a:schemeClr>
                </a:outerShdw>
                <a:reflection blurRad="127000" stA="24000" endPos="28000" dist="29997" dir="5400000" sy="-100000" algn="bl" rotWithShape="0"/>
              </a:effectLst>
              <a:latin typeface="Microsoft YaHei" panose="020B0503020204020204" pitchFamily="34" charset="-122"/>
              <a:ea typeface="Microsoft YaHei" panose="020B0503020204020204" pitchFamily="34" charset="-122"/>
              <a:sym typeface="思源黑体 CN Normal" panose="020B0400000000000000" pitchFamily="34" charset="-122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040A995C-60E9-9F84-C36A-A2CAE1A5577F}"/>
              </a:ext>
            </a:extLst>
          </p:cNvPr>
          <p:cNvGrpSpPr/>
          <p:nvPr/>
        </p:nvGrpSpPr>
        <p:grpSpPr>
          <a:xfrm>
            <a:off x="0" y="194413"/>
            <a:ext cx="968770" cy="461665"/>
            <a:chOff x="0" y="229376"/>
            <a:chExt cx="1065467" cy="544011"/>
          </a:xfrm>
        </p:grpSpPr>
        <p:sp>
          <p:nvSpPr>
            <p:cNvPr id="4" name="任意多边形 61">
              <a:extLst>
                <a:ext uri="{FF2B5EF4-FFF2-40B4-BE49-F238E27FC236}">
                  <a16:creationId xmlns:a16="http://schemas.microsoft.com/office/drawing/2014/main" id="{59F25B37-D0FE-65F3-E1B6-996C95D4BFEB}"/>
                </a:ext>
              </a:extLst>
            </p:cNvPr>
            <p:cNvSpPr/>
            <p:nvPr/>
          </p:nvSpPr>
          <p:spPr>
            <a:xfrm rot="16200000" flipH="1">
              <a:off x="260729" y="-31352"/>
              <a:ext cx="544010" cy="1065467"/>
            </a:xfrm>
            <a:custGeom>
              <a:avLst/>
              <a:gdLst>
                <a:gd name="connsiteX0" fmla="*/ 0 w 544010"/>
                <a:gd name="connsiteY0" fmla="*/ 0 h 1065467"/>
                <a:gd name="connsiteX1" fmla="*/ 0 w 544010"/>
                <a:gd name="connsiteY1" fmla="*/ 750102 h 1065467"/>
                <a:gd name="connsiteX2" fmla="*/ 271684 w 544010"/>
                <a:gd name="connsiteY2" fmla="*/ 1064723 h 1065467"/>
                <a:gd name="connsiteX3" fmla="*/ 271684 w 544010"/>
                <a:gd name="connsiteY3" fmla="*/ 1065467 h 1065467"/>
                <a:gd name="connsiteX4" fmla="*/ 272005 w 544010"/>
                <a:gd name="connsiteY4" fmla="*/ 1065095 h 1065467"/>
                <a:gd name="connsiteX5" fmla="*/ 272327 w 544010"/>
                <a:gd name="connsiteY5" fmla="*/ 1065467 h 1065467"/>
                <a:gd name="connsiteX6" fmla="*/ 272327 w 544010"/>
                <a:gd name="connsiteY6" fmla="*/ 1064723 h 1065467"/>
                <a:gd name="connsiteX7" fmla="*/ 544010 w 544010"/>
                <a:gd name="connsiteY7" fmla="*/ 750102 h 1065467"/>
                <a:gd name="connsiteX8" fmla="*/ 544010 w 544010"/>
                <a:gd name="connsiteY8" fmla="*/ 0 h 1065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4010" h="1065467">
                  <a:moveTo>
                    <a:pt x="0" y="0"/>
                  </a:moveTo>
                  <a:lnTo>
                    <a:pt x="0" y="750102"/>
                  </a:lnTo>
                  <a:lnTo>
                    <a:pt x="271684" y="1064723"/>
                  </a:lnTo>
                  <a:lnTo>
                    <a:pt x="271684" y="1065467"/>
                  </a:lnTo>
                  <a:lnTo>
                    <a:pt x="272005" y="1065095"/>
                  </a:lnTo>
                  <a:lnTo>
                    <a:pt x="272327" y="1065467"/>
                  </a:lnTo>
                  <a:lnTo>
                    <a:pt x="272327" y="1064723"/>
                  </a:lnTo>
                  <a:lnTo>
                    <a:pt x="544010" y="750102"/>
                  </a:lnTo>
                  <a:lnTo>
                    <a:pt x="544010" y="0"/>
                  </a:lnTo>
                  <a:close/>
                </a:path>
              </a:pathLst>
            </a:custGeom>
            <a:solidFill>
              <a:srgbClr val="F8DA9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latin typeface="思源黑体 CN Normal" panose="020B0400000000000000" pitchFamily="34" charset="-122"/>
                <a:ea typeface="思源黑体 CN Medium" panose="020B0600000000000000" pitchFamily="34" charset="-122"/>
                <a:sym typeface="思源黑体 CN Normal" panose="020B0400000000000000" pitchFamily="34" charset="-122"/>
              </a:endParaRPr>
            </a:p>
          </p:txBody>
        </p:sp>
        <p:sp>
          <p:nvSpPr>
            <p:cNvPr id="5" name="任意多边形 63">
              <a:extLst>
                <a:ext uri="{FF2B5EF4-FFF2-40B4-BE49-F238E27FC236}">
                  <a16:creationId xmlns:a16="http://schemas.microsoft.com/office/drawing/2014/main" id="{E9A9648F-B599-3E27-FEC4-BA2E41165CB0}"/>
                </a:ext>
              </a:extLst>
            </p:cNvPr>
            <p:cNvSpPr/>
            <p:nvPr/>
          </p:nvSpPr>
          <p:spPr>
            <a:xfrm rot="16200000" flipH="1">
              <a:off x="223473" y="5903"/>
              <a:ext cx="544010" cy="990956"/>
            </a:xfrm>
            <a:custGeom>
              <a:avLst/>
              <a:gdLst>
                <a:gd name="connsiteX0" fmla="*/ 0 w 544010"/>
                <a:gd name="connsiteY0" fmla="*/ 0 h 990956"/>
                <a:gd name="connsiteX1" fmla="*/ 0 w 544010"/>
                <a:gd name="connsiteY1" fmla="*/ 675591 h 990956"/>
                <a:gd name="connsiteX2" fmla="*/ 271684 w 544010"/>
                <a:gd name="connsiteY2" fmla="*/ 990212 h 990956"/>
                <a:gd name="connsiteX3" fmla="*/ 271684 w 544010"/>
                <a:gd name="connsiteY3" fmla="*/ 990956 h 990956"/>
                <a:gd name="connsiteX4" fmla="*/ 272005 w 544010"/>
                <a:gd name="connsiteY4" fmla="*/ 990584 h 990956"/>
                <a:gd name="connsiteX5" fmla="*/ 272327 w 544010"/>
                <a:gd name="connsiteY5" fmla="*/ 990956 h 990956"/>
                <a:gd name="connsiteX6" fmla="*/ 272327 w 544010"/>
                <a:gd name="connsiteY6" fmla="*/ 990212 h 990956"/>
                <a:gd name="connsiteX7" fmla="*/ 544010 w 544010"/>
                <a:gd name="connsiteY7" fmla="*/ 675591 h 990956"/>
                <a:gd name="connsiteX8" fmla="*/ 544010 w 544010"/>
                <a:gd name="connsiteY8" fmla="*/ 0 h 990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4010" h="990956">
                  <a:moveTo>
                    <a:pt x="0" y="0"/>
                  </a:moveTo>
                  <a:lnTo>
                    <a:pt x="0" y="675591"/>
                  </a:lnTo>
                  <a:lnTo>
                    <a:pt x="271684" y="990212"/>
                  </a:lnTo>
                  <a:lnTo>
                    <a:pt x="271684" y="990956"/>
                  </a:lnTo>
                  <a:lnTo>
                    <a:pt x="272005" y="990584"/>
                  </a:lnTo>
                  <a:lnTo>
                    <a:pt x="272327" y="990956"/>
                  </a:lnTo>
                  <a:lnTo>
                    <a:pt x="272327" y="990212"/>
                  </a:lnTo>
                  <a:lnTo>
                    <a:pt x="544010" y="675591"/>
                  </a:lnTo>
                  <a:lnTo>
                    <a:pt x="54401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E90A05"/>
                </a:gs>
                <a:gs pos="73000">
                  <a:srgbClr val="A80804"/>
                </a:gs>
              </a:gsLst>
              <a:path path="circle">
                <a:fillToRect r="100000" b="100000"/>
              </a:path>
              <a:tileRect l="-100000" t="-100000"/>
            </a:gradFill>
            <a:ln w="57150">
              <a:noFill/>
            </a:ln>
            <a:effectLst>
              <a:outerShdw blurRad="203200" dist="76200" dir="5400000" sx="96000" sy="96000" algn="t" rotWithShape="0">
                <a:srgbClr val="A80804">
                  <a:alpha val="3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110000"/>
                </a:lnSpc>
              </a:pPr>
              <a:endParaRPr lang="zh-CN" altLang="en-US" sz="1600" dirty="0">
                <a:gradFill>
                  <a:gsLst>
                    <a:gs pos="5000">
                      <a:srgbClr val="BC1E1E"/>
                    </a:gs>
                    <a:gs pos="100000">
                      <a:srgbClr val="771313"/>
                    </a:gs>
                  </a:gsLst>
                  <a:lin ang="4800000" scaled="0"/>
                </a:gra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Normal" panose="020B0400000000000000" pitchFamily="34" charset="-122"/>
              </a:endParaRPr>
            </a:p>
          </p:txBody>
        </p:sp>
        <p:sp>
          <p:nvSpPr>
            <p:cNvPr id="6" name="燕尾形 5">
              <a:extLst>
                <a:ext uri="{FF2B5EF4-FFF2-40B4-BE49-F238E27FC236}">
                  <a16:creationId xmlns:a16="http://schemas.microsoft.com/office/drawing/2014/main" id="{60230EF6-29AE-9561-5E36-AA1C8193CB59}"/>
                </a:ext>
              </a:extLst>
            </p:cNvPr>
            <p:cNvSpPr/>
            <p:nvPr/>
          </p:nvSpPr>
          <p:spPr>
            <a:xfrm>
              <a:off x="495478" y="289507"/>
              <a:ext cx="313675" cy="423747"/>
            </a:xfrm>
            <a:prstGeom prst="chevron">
              <a:avLst>
                <a:gd name="adj" fmla="val 79774"/>
              </a:avLst>
            </a:prstGeom>
            <a:gradFill flip="none" rotWithShape="1">
              <a:gsLst>
                <a:gs pos="0">
                  <a:srgbClr val="F8DA9E">
                    <a:alpha val="0"/>
                  </a:srgbClr>
                </a:gs>
                <a:gs pos="100000">
                  <a:srgbClr val="F8DA9E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latin typeface="思源黑体 CN Normal" panose="020B0400000000000000" pitchFamily="34" charset="-122"/>
                <a:ea typeface="思源黑体 CN Medium" panose="020B0600000000000000" pitchFamily="34" charset="-122"/>
              </a:endParaRPr>
            </a:p>
          </p:txBody>
        </p:sp>
      </p:grpSp>
      <p:sp>
        <p:nvSpPr>
          <p:cNvPr id="7" name="文本框 6">
            <a:extLst>
              <a:ext uri="{FF2B5EF4-FFF2-40B4-BE49-F238E27FC236}">
                <a16:creationId xmlns:a16="http://schemas.microsoft.com/office/drawing/2014/main" id="{920A7442-3548-8E0C-D2C4-BD52B4BB1DFE}"/>
              </a:ext>
            </a:extLst>
          </p:cNvPr>
          <p:cNvSpPr txBox="1"/>
          <p:nvPr/>
        </p:nvSpPr>
        <p:spPr>
          <a:xfrm>
            <a:off x="214621" y="888498"/>
            <a:ext cx="5609222" cy="1554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>
              <a:spcBef>
                <a:spcPts val="300"/>
              </a:spcBef>
              <a:spcAft>
                <a:spcPts val="300"/>
              </a:spcAft>
            </a:pPr>
            <a:r>
              <a:rPr lang="en-US" altLang="zh-CN" sz="2000" b="1" dirty="0">
                <a:solidFill>
                  <a:srgbClr val="333333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1</a:t>
            </a:r>
            <a:r>
              <a:rPr lang="zh-CN" altLang="en-US" sz="2000" b="1" dirty="0">
                <a:solidFill>
                  <a:srgbClr val="333333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、事件接入解决的问题</a:t>
            </a:r>
            <a:endParaRPr lang="en-US" altLang="zh-CN" sz="2000" b="1" dirty="0">
              <a:solidFill>
                <a:srgbClr val="333333"/>
              </a:solidFill>
              <a:latin typeface="TencentSans W7" panose="020C04030202040F0204" pitchFamily="34" charset="-122"/>
              <a:ea typeface="TencentSans W7" panose="020C04030202040F0204" pitchFamily="34" charset="-122"/>
            </a:endParaRPr>
          </a:p>
          <a:p>
            <a:pPr marL="0" algn="l">
              <a:spcBef>
                <a:spcPts val="300"/>
              </a:spcBef>
              <a:spcAft>
                <a:spcPts val="300"/>
              </a:spcAft>
            </a:pPr>
            <a:endParaRPr lang="en-US" altLang="zh-CN" sz="2000" b="1" dirty="0">
              <a:solidFill>
                <a:srgbClr val="333333"/>
              </a:solidFill>
              <a:latin typeface="TencentSans W7" panose="020C04030202040F0204" pitchFamily="34" charset="-122"/>
              <a:ea typeface="TencentSans W7" panose="020C04030202040F0204" pitchFamily="34" charset="-122"/>
            </a:endParaRPr>
          </a:p>
          <a:p>
            <a:pPr marL="0" algn="l">
              <a:spcBef>
                <a:spcPts val="300"/>
              </a:spcBef>
              <a:spcAft>
                <a:spcPts val="300"/>
              </a:spcAft>
            </a:pPr>
            <a:endParaRPr lang="en-US" altLang="zh-CN" sz="2000" b="1" dirty="0">
              <a:solidFill>
                <a:srgbClr val="333333"/>
              </a:solidFill>
              <a:latin typeface="TencentSans W7" panose="020C04030202040F0204" pitchFamily="34" charset="-122"/>
              <a:ea typeface="TencentSans W7" panose="020C04030202040F0204" pitchFamily="34" charset="-122"/>
            </a:endParaRPr>
          </a:p>
          <a:p>
            <a:pPr marL="0" algn="l">
              <a:spcBef>
                <a:spcPts val="300"/>
              </a:spcBef>
              <a:spcAft>
                <a:spcPts val="300"/>
              </a:spcAft>
            </a:pPr>
            <a:endParaRPr lang="en-US" altLang="zh-CN" sz="2000" b="1" dirty="0">
              <a:solidFill>
                <a:srgbClr val="333333"/>
              </a:solidFill>
              <a:latin typeface="TencentSans W7" panose="020C04030202040F0204" pitchFamily="34" charset="-122"/>
              <a:ea typeface="TencentSans W7" panose="020C04030202040F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E52701F-5E4D-D038-2A6A-B99AF71DD7EB}"/>
              </a:ext>
            </a:extLst>
          </p:cNvPr>
          <p:cNvSpPr txBox="1"/>
          <p:nvPr/>
        </p:nvSpPr>
        <p:spPr>
          <a:xfrm>
            <a:off x="6303119" y="885745"/>
            <a:ext cx="560922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>
              <a:spcBef>
                <a:spcPts val="300"/>
              </a:spcBef>
              <a:spcAft>
                <a:spcPts val="300"/>
              </a:spcAft>
            </a:pPr>
            <a:r>
              <a:rPr lang="en-US" altLang="zh-CN" sz="2000" b="1" dirty="0">
                <a:solidFill>
                  <a:srgbClr val="333333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3</a:t>
            </a:r>
            <a:r>
              <a:rPr lang="zh-CN" altLang="en-US" sz="2000" b="1" dirty="0">
                <a:solidFill>
                  <a:srgbClr val="333333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、告警事件接入能力</a:t>
            </a:r>
            <a:endParaRPr lang="en" altLang="zh-CN" sz="2000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DC8ECF5-6365-10EA-43B1-AA4EC07199DA}"/>
              </a:ext>
            </a:extLst>
          </p:cNvPr>
          <p:cNvSpPr txBox="1"/>
          <p:nvPr/>
        </p:nvSpPr>
        <p:spPr>
          <a:xfrm>
            <a:off x="6298709" y="4500951"/>
            <a:ext cx="295453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>
              <a:spcBef>
                <a:spcPts val="300"/>
              </a:spcBef>
              <a:spcAft>
                <a:spcPts val="300"/>
              </a:spcAft>
            </a:pPr>
            <a:r>
              <a:rPr lang="en-US" altLang="zh-CN" sz="2000" b="1" dirty="0">
                <a:solidFill>
                  <a:srgbClr val="333333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4</a:t>
            </a:r>
            <a:r>
              <a:rPr lang="zh-CN" altLang="en-US" sz="2000" b="1" dirty="0">
                <a:solidFill>
                  <a:srgbClr val="333333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、告警接入与响应</a:t>
            </a:r>
            <a:endParaRPr lang="en" altLang="zh-CN" sz="2000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BDA444B-1BBE-B760-C5E7-86F84C3C9CEF}"/>
              </a:ext>
            </a:extLst>
          </p:cNvPr>
          <p:cNvSpPr txBox="1"/>
          <p:nvPr/>
        </p:nvSpPr>
        <p:spPr>
          <a:xfrm>
            <a:off x="303477" y="1306366"/>
            <a:ext cx="4418994" cy="13106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r>
              <a:rPr lang="zh-CN" altLang="en-US" sz="1600" b="1" dirty="0">
                <a:solidFill>
                  <a:srgbClr val="FF0000"/>
                </a:solidFill>
                <a:latin typeface="TencentSans W3" panose="020C04030202040F0204" pitchFamily="34" charset="-122"/>
                <a:ea typeface="TencentSans W3" panose="020C04030202040F0204" pitchFamily="34" charset="-122"/>
              </a:rPr>
              <a:t>告警泛滥如何解决？</a:t>
            </a:r>
            <a:endParaRPr lang="en-US" altLang="zh-CN" sz="1600" b="1" dirty="0">
              <a:solidFill>
                <a:srgbClr val="FF0000"/>
              </a:solidFill>
              <a:latin typeface="TencentSans W3" panose="020C04030202040F0204" pitchFamily="34" charset="-122"/>
              <a:ea typeface="TencentSans W3" panose="020C04030202040F0204" pitchFamily="34" charset="-122"/>
            </a:endParaRPr>
          </a:p>
          <a:p>
            <a:pPr marL="285750" indent="-285750" algn="l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262626"/>
                </a:solidFill>
                <a:latin typeface="TencentSans W3" panose="020C04030202040F0204" pitchFamily="34" charset="-122"/>
                <a:ea typeface="TencentSans W3" panose="020C04030202040F0204" pitchFamily="34" charset="-122"/>
              </a:rPr>
              <a:t>减少告警绝对数量 </a:t>
            </a:r>
            <a:r>
              <a:rPr lang="en-US" altLang="zh-CN" sz="1600" dirty="0">
                <a:solidFill>
                  <a:srgbClr val="262626"/>
                </a:solidFill>
                <a:latin typeface="TencentSans W3" panose="020C04030202040F0204" pitchFamily="34" charset="-122"/>
                <a:ea typeface="TencentSans W3" panose="020C04030202040F0204" pitchFamily="34" charset="-122"/>
              </a:rPr>
              <a:t>=&gt;</a:t>
            </a:r>
            <a:r>
              <a:rPr lang="zh-CN" altLang="en-US" sz="1600" dirty="0">
                <a:solidFill>
                  <a:srgbClr val="262626"/>
                </a:solidFill>
                <a:latin typeface="TencentSans W3" panose="020C04030202040F0204" pitchFamily="34" charset="-122"/>
                <a:ea typeface="TencentSans W3" panose="020C04030202040F0204" pitchFamily="34" charset="-122"/>
              </a:rPr>
              <a:t> 告警治理</a:t>
            </a:r>
            <a:endParaRPr lang="en-US" altLang="zh-CN" sz="1600" dirty="0">
              <a:solidFill>
                <a:srgbClr val="262626"/>
              </a:solidFill>
              <a:latin typeface="TencentSans W3" panose="020C04030202040F0204" pitchFamily="34" charset="-122"/>
              <a:ea typeface="TencentSans W3" panose="020C04030202040F0204" pitchFamily="34" charset="-122"/>
            </a:endParaRPr>
          </a:p>
          <a:p>
            <a:pPr marL="285750" indent="-285750" algn="l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262626"/>
                </a:solidFill>
                <a:latin typeface="TencentSans W3" panose="020C04030202040F0204" pitchFamily="34" charset="-122"/>
                <a:ea typeface="TencentSans W3" panose="020C04030202040F0204" pitchFamily="34" charset="-122"/>
              </a:rPr>
              <a:t>告警上层接入治理 </a:t>
            </a:r>
            <a:r>
              <a:rPr lang="en-US" altLang="zh-CN" sz="1600" dirty="0">
                <a:solidFill>
                  <a:srgbClr val="262626"/>
                </a:solidFill>
                <a:latin typeface="TencentSans W3" panose="020C04030202040F0204" pitchFamily="34" charset="-122"/>
                <a:ea typeface="TencentSans W3" panose="020C04030202040F0204" pitchFamily="34" charset="-122"/>
              </a:rPr>
              <a:t>=&gt;</a:t>
            </a:r>
            <a:r>
              <a:rPr lang="zh-CN" altLang="en-US" sz="1600" dirty="0">
                <a:solidFill>
                  <a:srgbClr val="262626"/>
                </a:solidFill>
                <a:latin typeface="TencentSans W3" panose="020C04030202040F0204" pitchFamily="34" charset="-122"/>
                <a:ea typeface="TencentSans W3" panose="020C04030202040F0204" pitchFamily="34" charset="-122"/>
              </a:rPr>
              <a:t> </a:t>
            </a:r>
            <a:r>
              <a:rPr lang="en-US" altLang="zh-CN" sz="1600" dirty="0">
                <a:solidFill>
                  <a:srgbClr val="262626"/>
                </a:solidFill>
                <a:latin typeface="TencentSans W3" panose="020C04030202040F0204" pitchFamily="34" charset="-122"/>
                <a:ea typeface="TencentSans W3" panose="020C04030202040F0204" pitchFamily="34" charset="-122"/>
              </a:rPr>
              <a:t>On-Call</a:t>
            </a:r>
            <a:r>
              <a:rPr lang="zh-CN" altLang="en-US" sz="1600" dirty="0">
                <a:solidFill>
                  <a:srgbClr val="262626"/>
                </a:solidFill>
                <a:latin typeface="TencentSans W3" panose="020C04030202040F0204" pitchFamily="34" charset="-122"/>
                <a:ea typeface="TencentSans W3" panose="020C04030202040F0204" pitchFamily="34" charset="-122"/>
              </a:rPr>
              <a:t>事件接入</a:t>
            </a:r>
            <a:endParaRPr lang="en-US" altLang="zh-CN" sz="1600" dirty="0">
              <a:solidFill>
                <a:srgbClr val="262626"/>
              </a:solidFill>
              <a:latin typeface="TencentSans W3" panose="020C04030202040F0204" pitchFamily="34" charset="-122"/>
              <a:ea typeface="TencentSans W3" panose="020C04030202040F0204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DFD84221-9D7E-0640-2E8C-A9FDB31F8F7B}"/>
              </a:ext>
            </a:extLst>
          </p:cNvPr>
          <p:cNvSpPr txBox="1"/>
          <p:nvPr/>
        </p:nvSpPr>
        <p:spPr>
          <a:xfrm>
            <a:off x="214621" y="2747049"/>
            <a:ext cx="560922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>
              <a:spcBef>
                <a:spcPts val="300"/>
              </a:spcBef>
              <a:spcAft>
                <a:spcPts val="300"/>
              </a:spcAft>
            </a:pPr>
            <a:r>
              <a:rPr lang="en-US" altLang="zh-CN" sz="2000" b="1" dirty="0">
                <a:solidFill>
                  <a:srgbClr val="333333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2</a:t>
            </a:r>
            <a:r>
              <a:rPr lang="zh-CN" altLang="en-US" sz="2000" b="1" dirty="0">
                <a:solidFill>
                  <a:srgbClr val="333333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、标准化定义渠道</a:t>
            </a:r>
            <a:endParaRPr lang="en" altLang="zh-CN" sz="2000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798B9A19-1649-2288-92DE-A93F682FE9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718" y="3702120"/>
            <a:ext cx="4883307" cy="2602677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246894D7-9AE5-3266-48CD-BA812EACFC39}"/>
              </a:ext>
            </a:extLst>
          </p:cNvPr>
          <p:cNvSpPr txBox="1"/>
          <p:nvPr/>
        </p:nvSpPr>
        <p:spPr>
          <a:xfrm>
            <a:off x="303477" y="3196661"/>
            <a:ext cx="5875931" cy="4201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r>
              <a:rPr lang="zh-CN" altLang="en-US" sz="1600" b="1" dirty="0">
                <a:solidFill>
                  <a:srgbClr val="FF0000"/>
                </a:solidFill>
                <a:latin typeface="TencentSans W3" panose="020C04030202040F0204" pitchFamily="34" charset="-122"/>
                <a:ea typeface="TencentSans W3" panose="020C04030202040F0204" pitchFamily="34" charset="-122"/>
              </a:rPr>
              <a:t>哪些是自动发现或是用户反馈？</a:t>
            </a:r>
            <a:r>
              <a:rPr lang="en-US" altLang="zh-CN" sz="1600" b="1" dirty="0">
                <a:solidFill>
                  <a:srgbClr val="FF0000"/>
                </a:solidFill>
                <a:latin typeface="TencentSans W3" panose="020C04030202040F0204" pitchFamily="34" charset="-122"/>
                <a:ea typeface="TencentSans W3" panose="020C04030202040F0204" pitchFamily="34" charset="-122"/>
              </a:rPr>
              <a:t>--</a:t>
            </a:r>
            <a:r>
              <a:rPr lang="zh-CN" altLang="en-US" sz="1600" b="1" dirty="0">
                <a:solidFill>
                  <a:srgbClr val="FF0000"/>
                </a:solidFill>
                <a:latin typeface="TencentSans W3" panose="020C04030202040F0204" pitchFamily="34" charset="-122"/>
                <a:ea typeface="TencentSans W3" panose="020C04030202040F0204" pitchFamily="34" charset="-122"/>
              </a:rPr>
              <a:t> 数据驱动提升故障自动发现</a:t>
            </a:r>
            <a:endParaRPr lang="en-US" altLang="zh-CN" sz="1600" b="1" dirty="0">
              <a:solidFill>
                <a:srgbClr val="FF0000"/>
              </a:solidFill>
              <a:latin typeface="TencentSans W3" panose="020C04030202040F0204" pitchFamily="34" charset="-122"/>
              <a:ea typeface="TencentSans W3" panose="020C04030202040F0204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E6B99834-E306-C203-059B-BB0FF50291E0}"/>
              </a:ext>
            </a:extLst>
          </p:cNvPr>
          <p:cNvSpPr txBox="1"/>
          <p:nvPr/>
        </p:nvSpPr>
        <p:spPr>
          <a:xfrm>
            <a:off x="6319069" y="1290655"/>
            <a:ext cx="4418994" cy="4201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r>
              <a:rPr lang="zh-CN" altLang="en-US" sz="1600" b="1" dirty="0">
                <a:solidFill>
                  <a:srgbClr val="FF0000"/>
                </a:solidFill>
                <a:latin typeface="TencentSans W3" panose="020C04030202040F0204" pitchFamily="34" charset="-122"/>
                <a:ea typeface="TencentSans W3" panose="020C04030202040F0204" pitchFamily="34" charset="-122"/>
              </a:rPr>
              <a:t>告警匹配、收敛、升级、恢复怎么做？</a:t>
            </a:r>
            <a:endParaRPr lang="en-US" altLang="zh-CN" sz="1600" b="1" dirty="0">
              <a:solidFill>
                <a:srgbClr val="FF0000"/>
              </a:solidFill>
              <a:latin typeface="TencentSans W3" panose="020C04030202040F0204" pitchFamily="34" charset="-122"/>
              <a:ea typeface="TencentSans W3" panose="020C04030202040F0204" pitchFamily="34" charset="-122"/>
            </a:endParaRPr>
          </a:p>
        </p:txBody>
      </p:sp>
      <p:cxnSp>
        <p:nvCxnSpPr>
          <p:cNvPr id="15" name="直线连接符 14">
            <a:extLst>
              <a:ext uri="{FF2B5EF4-FFF2-40B4-BE49-F238E27FC236}">
                <a16:creationId xmlns:a16="http://schemas.microsoft.com/office/drawing/2014/main" id="{B6017026-50D0-53F1-B4FA-CEBF63F2A6C5}"/>
              </a:ext>
            </a:extLst>
          </p:cNvPr>
          <p:cNvCxnSpPr>
            <a:cxnSpLocks/>
          </p:cNvCxnSpPr>
          <p:nvPr/>
        </p:nvCxnSpPr>
        <p:spPr>
          <a:xfrm>
            <a:off x="6179408" y="888498"/>
            <a:ext cx="0" cy="555609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图片 15">
            <a:extLst>
              <a:ext uri="{FF2B5EF4-FFF2-40B4-BE49-F238E27FC236}">
                <a16:creationId xmlns:a16="http://schemas.microsoft.com/office/drawing/2014/main" id="{63138449-74BC-671D-7986-001D233786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4450" y="1762437"/>
            <a:ext cx="4417830" cy="262440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E3945049-CD28-2232-A82C-74B5538DE9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5581" y="5014484"/>
            <a:ext cx="5629759" cy="1475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3616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75FB293-4581-E04E-F768-21C32DB5AEE3}"/>
              </a:ext>
            </a:extLst>
          </p:cNvPr>
          <p:cNvSpPr txBox="1"/>
          <p:nvPr/>
        </p:nvSpPr>
        <p:spPr>
          <a:xfrm>
            <a:off x="1051491" y="194414"/>
            <a:ext cx="7757971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2400" b="1" spc="300" dirty="0">
                <a:ln w="15875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76200" dist="38100" dir="2700000" algn="tl" rotWithShape="0">
                    <a:schemeClr val="tx1">
                      <a:lumMod val="75000"/>
                      <a:lumOff val="25000"/>
                      <a:alpha val="21000"/>
                    </a:schemeClr>
                  </a:outerShdw>
                  <a:reflection blurRad="127000" stA="24000" endPos="28000" dist="29997" dir="5400000" sy="-100000" algn="bl" rotWithShape="0"/>
                </a:effectLst>
                <a:latin typeface="Microsoft YaHei" panose="020B0503020204020204" pitchFamily="34" charset="-122"/>
                <a:ea typeface="Microsoft YaHei" panose="020B0503020204020204" pitchFamily="34" charset="-122"/>
                <a:sym typeface="思源黑体 CN Normal" panose="020B0400000000000000" pitchFamily="34" charset="-122"/>
              </a:rPr>
              <a:t>在鹅厂的大规模落地实践 </a:t>
            </a:r>
            <a:r>
              <a:rPr lang="en-US" altLang="zh-CN" sz="2400" b="1" spc="300" dirty="0">
                <a:ln w="15875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76200" dist="38100" dir="2700000" algn="tl" rotWithShape="0">
                    <a:schemeClr val="tx1">
                      <a:lumMod val="75000"/>
                      <a:lumOff val="25000"/>
                      <a:alpha val="21000"/>
                    </a:schemeClr>
                  </a:outerShdw>
                  <a:reflection blurRad="127000" stA="24000" endPos="28000" dist="29997" dir="5400000" sy="-100000" algn="bl" rotWithShape="0"/>
                </a:effectLst>
                <a:latin typeface="Microsoft YaHei" panose="020B0503020204020204" pitchFamily="34" charset="-122"/>
                <a:ea typeface="Microsoft YaHei" panose="020B0503020204020204" pitchFamily="34" charset="-122"/>
                <a:sym typeface="思源黑体 CN Normal" panose="020B0400000000000000" pitchFamily="34" charset="-122"/>
              </a:rPr>
              <a:t>–</a:t>
            </a:r>
            <a:r>
              <a:rPr lang="zh-CN" altLang="en-US" sz="2400" b="1" spc="300" dirty="0">
                <a:ln w="15875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76200" dist="38100" dir="2700000" algn="tl" rotWithShape="0">
                    <a:schemeClr val="tx1">
                      <a:lumMod val="75000"/>
                      <a:lumOff val="25000"/>
                      <a:alpha val="21000"/>
                    </a:schemeClr>
                  </a:outerShdw>
                  <a:reflection blurRad="127000" stA="24000" endPos="28000" dist="29997" dir="5400000" sy="-100000" algn="bl" rotWithShape="0"/>
                </a:effectLst>
                <a:latin typeface="Microsoft YaHei" panose="020B0503020204020204" pitchFamily="34" charset="-122"/>
                <a:ea typeface="Microsoft YaHei" panose="020B0503020204020204" pitchFamily="34" charset="-122"/>
                <a:sym typeface="思源黑体 CN Normal" panose="020B0400000000000000" pitchFamily="34" charset="-122"/>
              </a:rPr>
              <a:t> </a:t>
            </a:r>
            <a:r>
              <a:rPr lang="en-US" altLang="zh-CN" sz="2400" b="1" spc="300" dirty="0">
                <a:ln w="15875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76200" dist="38100" dir="2700000" algn="tl" rotWithShape="0">
                    <a:schemeClr val="tx1">
                      <a:lumMod val="75000"/>
                      <a:lumOff val="25000"/>
                      <a:alpha val="21000"/>
                    </a:schemeClr>
                  </a:outerShdw>
                  <a:reflection blurRad="127000" stA="24000" endPos="28000" dist="29997" dir="5400000" sy="-100000" algn="bl" rotWithShape="0"/>
                </a:effectLst>
                <a:latin typeface="Microsoft YaHei" panose="020B0503020204020204" pitchFamily="34" charset="-122"/>
                <a:ea typeface="Microsoft YaHei" panose="020B0503020204020204" pitchFamily="34" charset="-122"/>
                <a:sym typeface="思源黑体 CN Normal" panose="020B0400000000000000" pitchFamily="34" charset="-122"/>
              </a:rPr>
              <a:t>On-Call</a:t>
            </a:r>
            <a:r>
              <a:rPr lang="zh-CN" altLang="en-US" sz="2400" b="1" spc="300" dirty="0">
                <a:ln w="15875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76200" dist="38100" dir="2700000" algn="tl" rotWithShape="0">
                    <a:schemeClr val="tx1">
                      <a:lumMod val="75000"/>
                      <a:lumOff val="25000"/>
                      <a:alpha val="21000"/>
                    </a:schemeClr>
                  </a:outerShdw>
                  <a:reflection blurRad="127000" stA="24000" endPos="28000" dist="29997" dir="5400000" sy="-100000" algn="bl" rotWithShape="0"/>
                </a:effectLst>
                <a:latin typeface="Microsoft YaHei" panose="020B0503020204020204" pitchFamily="34" charset="-122"/>
                <a:ea typeface="Microsoft YaHei" panose="020B0503020204020204" pitchFamily="34" charset="-122"/>
                <a:sym typeface="思源黑体 CN Normal" panose="020B0400000000000000" pitchFamily="34" charset="-122"/>
              </a:rPr>
              <a:t>事件管理</a:t>
            </a:r>
            <a:endParaRPr lang="zh-CN" altLang="en-US" sz="2400" b="1" spc="30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76200" dist="38100" dir="2700000" algn="tl" rotWithShape="0">
                  <a:schemeClr val="tx1">
                    <a:lumMod val="75000"/>
                    <a:lumOff val="25000"/>
                    <a:alpha val="21000"/>
                  </a:schemeClr>
                </a:outerShdw>
                <a:reflection blurRad="127000" stA="24000" endPos="28000" dist="29997" dir="5400000" sy="-100000" algn="bl" rotWithShape="0"/>
              </a:effectLst>
              <a:latin typeface="Microsoft YaHei" panose="020B0503020204020204" pitchFamily="34" charset="-122"/>
              <a:ea typeface="Microsoft YaHei" panose="020B0503020204020204" pitchFamily="34" charset="-122"/>
              <a:sym typeface="思源黑体 CN Normal" panose="020B0400000000000000" pitchFamily="34" charset="-122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D68BE945-1650-EAB9-A31C-17B360DD349A}"/>
              </a:ext>
            </a:extLst>
          </p:cNvPr>
          <p:cNvGrpSpPr/>
          <p:nvPr/>
        </p:nvGrpSpPr>
        <p:grpSpPr>
          <a:xfrm>
            <a:off x="0" y="194413"/>
            <a:ext cx="968770" cy="461665"/>
            <a:chOff x="0" y="229376"/>
            <a:chExt cx="1065467" cy="544011"/>
          </a:xfrm>
        </p:grpSpPr>
        <p:sp>
          <p:nvSpPr>
            <p:cNvPr id="4" name="任意多边形 61">
              <a:extLst>
                <a:ext uri="{FF2B5EF4-FFF2-40B4-BE49-F238E27FC236}">
                  <a16:creationId xmlns:a16="http://schemas.microsoft.com/office/drawing/2014/main" id="{A86EB212-1B37-7DB4-1AD6-5FFA52E36260}"/>
                </a:ext>
              </a:extLst>
            </p:cNvPr>
            <p:cNvSpPr/>
            <p:nvPr/>
          </p:nvSpPr>
          <p:spPr>
            <a:xfrm rot="16200000" flipH="1">
              <a:off x="260729" y="-31352"/>
              <a:ext cx="544010" cy="1065467"/>
            </a:xfrm>
            <a:custGeom>
              <a:avLst/>
              <a:gdLst>
                <a:gd name="connsiteX0" fmla="*/ 0 w 544010"/>
                <a:gd name="connsiteY0" fmla="*/ 0 h 1065467"/>
                <a:gd name="connsiteX1" fmla="*/ 0 w 544010"/>
                <a:gd name="connsiteY1" fmla="*/ 750102 h 1065467"/>
                <a:gd name="connsiteX2" fmla="*/ 271684 w 544010"/>
                <a:gd name="connsiteY2" fmla="*/ 1064723 h 1065467"/>
                <a:gd name="connsiteX3" fmla="*/ 271684 w 544010"/>
                <a:gd name="connsiteY3" fmla="*/ 1065467 h 1065467"/>
                <a:gd name="connsiteX4" fmla="*/ 272005 w 544010"/>
                <a:gd name="connsiteY4" fmla="*/ 1065095 h 1065467"/>
                <a:gd name="connsiteX5" fmla="*/ 272327 w 544010"/>
                <a:gd name="connsiteY5" fmla="*/ 1065467 h 1065467"/>
                <a:gd name="connsiteX6" fmla="*/ 272327 w 544010"/>
                <a:gd name="connsiteY6" fmla="*/ 1064723 h 1065467"/>
                <a:gd name="connsiteX7" fmla="*/ 544010 w 544010"/>
                <a:gd name="connsiteY7" fmla="*/ 750102 h 1065467"/>
                <a:gd name="connsiteX8" fmla="*/ 544010 w 544010"/>
                <a:gd name="connsiteY8" fmla="*/ 0 h 1065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4010" h="1065467">
                  <a:moveTo>
                    <a:pt x="0" y="0"/>
                  </a:moveTo>
                  <a:lnTo>
                    <a:pt x="0" y="750102"/>
                  </a:lnTo>
                  <a:lnTo>
                    <a:pt x="271684" y="1064723"/>
                  </a:lnTo>
                  <a:lnTo>
                    <a:pt x="271684" y="1065467"/>
                  </a:lnTo>
                  <a:lnTo>
                    <a:pt x="272005" y="1065095"/>
                  </a:lnTo>
                  <a:lnTo>
                    <a:pt x="272327" y="1065467"/>
                  </a:lnTo>
                  <a:lnTo>
                    <a:pt x="272327" y="1064723"/>
                  </a:lnTo>
                  <a:lnTo>
                    <a:pt x="544010" y="750102"/>
                  </a:lnTo>
                  <a:lnTo>
                    <a:pt x="544010" y="0"/>
                  </a:lnTo>
                  <a:close/>
                </a:path>
              </a:pathLst>
            </a:custGeom>
            <a:solidFill>
              <a:srgbClr val="F8DA9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latin typeface="思源黑体 CN Normal" panose="020B0400000000000000" pitchFamily="34" charset="-122"/>
                <a:ea typeface="思源黑体 CN Medium" panose="020B0600000000000000" pitchFamily="34" charset="-122"/>
                <a:sym typeface="思源黑体 CN Normal" panose="020B0400000000000000" pitchFamily="34" charset="-122"/>
              </a:endParaRPr>
            </a:p>
          </p:txBody>
        </p:sp>
        <p:sp>
          <p:nvSpPr>
            <p:cNvPr id="5" name="任意多边形 63">
              <a:extLst>
                <a:ext uri="{FF2B5EF4-FFF2-40B4-BE49-F238E27FC236}">
                  <a16:creationId xmlns:a16="http://schemas.microsoft.com/office/drawing/2014/main" id="{B74C9004-FBDC-6C22-48A8-98C2C76152C9}"/>
                </a:ext>
              </a:extLst>
            </p:cNvPr>
            <p:cNvSpPr/>
            <p:nvPr/>
          </p:nvSpPr>
          <p:spPr>
            <a:xfrm rot="16200000" flipH="1">
              <a:off x="223473" y="5903"/>
              <a:ext cx="544010" cy="990956"/>
            </a:xfrm>
            <a:custGeom>
              <a:avLst/>
              <a:gdLst>
                <a:gd name="connsiteX0" fmla="*/ 0 w 544010"/>
                <a:gd name="connsiteY0" fmla="*/ 0 h 990956"/>
                <a:gd name="connsiteX1" fmla="*/ 0 w 544010"/>
                <a:gd name="connsiteY1" fmla="*/ 675591 h 990956"/>
                <a:gd name="connsiteX2" fmla="*/ 271684 w 544010"/>
                <a:gd name="connsiteY2" fmla="*/ 990212 h 990956"/>
                <a:gd name="connsiteX3" fmla="*/ 271684 w 544010"/>
                <a:gd name="connsiteY3" fmla="*/ 990956 h 990956"/>
                <a:gd name="connsiteX4" fmla="*/ 272005 w 544010"/>
                <a:gd name="connsiteY4" fmla="*/ 990584 h 990956"/>
                <a:gd name="connsiteX5" fmla="*/ 272327 w 544010"/>
                <a:gd name="connsiteY5" fmla="*/ 990956 h 990956"/>
                <a:gd name="connsiteX6" fmla="*/ 272327 w 544010"/>
                <a:gd name="connsiteY6" fmla="*/ 990212 h 990956"/>
                <a:gd name="connsiteX7" fmla="*/ 544010 w 544010"/>
                <a:gd name="connsiteY7" fmla="*/ 675591 h 990956"/>
                <a:gd name="connsiteX8" fmla="*/ 544010 w 544010"/>
                <a:gd name="connsiteY8" fmla="*/ 0 h 990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4010" h="990956">
                  <a:moveTo>
                    <a:pt x="0" y="0"/>
                  </a:moveTo>
                  <a:lnTo>
                    <a:pt x="0" y="675591"/>
                  </a:lnTo>
                  <a:lnTo>
                    <a:pt x="271684" y="990212"/>
                  </a:lnTo>
                  <a:lnTo>
                    <a:pt x="271684" y="990956"/>
                  </a:lnTo>
                  <a:lnTo>
                    <a:pt x="272005" y="990584"/>
                  </a:lnTo>
                  <a:lnTo>
                    <a:pt x="272327" y="990956"/>
                  </a:lnTo>
                  <a:lnTo>
                    <a:pt x="272327" y="990212"/>
                  </a:lnTo>
                  <a:lnTo>
                    <a:pt x="544010" y="675591"/>
                  </a:lnTo>
                  <a:lnTo>
                    <a:pt x="54401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E90A05"/>
                </a:gs>
                <a:gs pos="73000">
                  <a:srgbClr val="A80804"/>
                </a:gs>
              </a:gsLst>
              <a:path path="circle">
                <a:fillToRect r="100000" b="100000"/>
              </a:path>
              <a:tileRect l="-100000" t="-100000"/>
            </a:gradFill>
            <a:ln w="57150">
              <a:noFill/>
            </a:ln>
            <a:effectLst>
              <a:outerShdw blurRad="203200" dist="76200" dir="5400000" sx="96000" sy="96000" algn="t" rotWithShape="0">
                <a:srgbClr val="A80804">
                  <a:alpha val="3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110000"/>
                </a:lnSpc>
              </a:pPr>
              <a:endParaRPr lang="zh-CN" altLang="en-US" sz="1600" dirty="0">
                <a:gradFill>
                  <a:gsLst>
                    <a:gs pos="5000">
                      <a:srgbClr val="BC1E1E"/>
                    </a:gs>
                    <a:gs pos="100000">
                      <a:srgbClr val="771313"/>
                    </a:gs>
                  </a:gsLst>
                  <a:lin ang="4800000" scaled="0"/>
                </a:gra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Normal" panose="020B0400000000000000" pitchFamily="34" charset="-122"/>
              </a:endParaRPr>
            </a:p>
          </p:txBody>
        </p:sp>
        <p:sp>
          <p:nvSpPr>
            <p:cNvPr id="6" name="燕尾形 5">
              <a:extLst>
                <a:ext uri="{FF2B5EF4-FFF2-40B4-BE49-F238E27FC236}">
                  <a16:creationId xmlns:a16="http://schemas.microsoft.com/office/drawing/2014/main" id="{B58E0130-866D-E9B4-2054-68F8C7175036}"/>
                </a:ext>
              </a:extLst>
            </p:cNvPr>
            <p:cNvSpPr/>
            <p:nvPr/>
          </p:nvSpPr>
          <p:spPr>
            <a:xfrm>
              <a:off x="495478" y="289507"/>
              <a:ext cx="313675" cy="423747"/>
            </a:xfrm>
            <a:prstGeom prst="chevron">
              <a:avLst>
                <a:gd name="adj" fmla="val 79774"/>
              </a:avLst>
            </a:prstGeom>
            <a:gradFill flip="none" rotWithShape="1">
              <a:gsLst>
                <a:gs pos="0">
                  <a:srgbClr val="F8DA9E">
                    <a:alpha val="0"/>
                  </a:srgbClr>
                </a:gs>
                <a:gs pos="100000">
                  <a:srgbClr val="F8DA9E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latin typeface="思源黑体 CN Normal" panose="020B0400000000000000" pitchFamily="34" charset="-122"/>
                <a:ea typeface="思源黑体 CN Medium" panose="020B0600000000000000" pitchFamily="34" charset="-122"/>
              </a:endParaRPr>
            </a:p>
          </p:txBody>
        </p:sp>
      </p:grpSp>
      <p:sp>
        <p:nvSpPr>
          <p:cNvPr id="7" name="文本框 6">
            <a:extLst>
              <a:ext uri="{FF2B5EF4-FFF2-40B4-BE49-F238E27FC236}">
                <a16:creationId xmlns:a16="http://schemas.microsoft.com/office/drawing/2014/main" id="{3F1C94FC-73AC-E378-3D21-D683675F2057}"/>
              </a:ext>
            </a:extLst>
          </p:cNvPr>
          <p:cNvSpPr txBox="1"/>
          <p:nvPr/>
        </p:nvSpPr>
        <p:spPr>
          <a:xfrm>
            <a:off x="214621" y="888498"/>
            <a:ext cx="46122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>
              <a:spcBef>
                <a:spcPts val="300"/>
              </a:spcBef>
              <a:spcAft>
                <a:spcPts val="300"/>
              </a:spcAft>
            </a:pPr>
            <a:r>
              <a:rPr lang="en-US" altLang="zh-CN" sz="2000" b="1" dirty="0">
                <a:solidFill>
                  <a:srgbClr val="333333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5</a:t>
            </a:r>
            <a:r>
              <a:rPr lang="zh-CN" altLang="en-US" sz="2000" b="1" dirty="0">
                <a:solidFill>
                  <a:srgbClr val="333333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、</a:t>
            </a:r>
            <a:r>
              <a:rPr lang="en-US" altLang="zh-CN" sz="2000" b="1" dirty="0">
                <a:solidFill>
                  <a:srgbClr val="333333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On-Call</a:t>
            </a:r>
            <a:r>
              <a:rPr lang="zh-CN" altLang="en-US" sz="2000" b="1" dirty="0">
                <a:solidFill>
                  <a:srgbClr val="333333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在研发流程中的定位</a:t>
            </a:r>
            <a:endParaRPr lang="en" altLang="zh-CN" sz="20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F0ACAD6-1AAA-57D6-5658-7ADB1B5270E4}"/>
              </a:ext>
            </a:extLst>
          </p:cNvPr>
          <p:cNvSpPr txBox="1"/>
          <p:nvPr/>
        </p:nvSpPr>
        <p:spPr>
          <a:xfrm>
            <a:off x="283929" y="3779133"/>
            <a:ext cx="46122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>
              <a:spcBef>
                <a:spcPts val="300"/>
              </a:spcBef>
              <a:spcAft>
                <a:spcPts val="300"/>
              </a:spcAft>
            </a:pPr>
            <a:r>
              <a:rPr lang="en-US" altLang="zh-CN" sz="2000" b="1" dirty="0">
                <a:solidFill>
                  <a:srgbClr val="333333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6</a:t>
            </a:r>
            <a:r>
              <a:rPr lang="zh-CN" altLang="en-US" sz="2000" b="1" dirty="0">
                <a:solidFill>
                  <a:srgbClr val="333333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、运行案例</a:t>
            </a:r>
            <a:endParaRPr lang="en" altLang="zh-CN" sz="2000" dirty="0"/>
          </a:p>
        </p:txBody>
      </p:sp>
      <p:graphicFrame>
        <p:nvGraphicFramePr>
          <p:cNvPr id="9" name="图示 8">
            <a:extLst>
              <a:ext uri="{FF2B5EF4-FFF2-40B4-BE49-F238E27FC236}">
                <a16:creationId xmlns:a16="http://schemas.microsoft.com/office/drawing/2014/main" id="{9E60C59B-917D-714C-581D-BA794113907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79404565"/>
              </p:ext>
            </p:extLst>
          </p:nvPr>
        </p:nvGraphicFramePr>
        <p:xfrm>
          <a:off x="6393143" y="975955"/>
          <a:ext cx="4612213" cy="25219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文本框 9">
            <a:extLst>
              <a:ext uri="{FF2B5EF4-FFF2-40B4-BE49-F238E27FC236}">
                <a16:creationId xmlns:a16="http://schemas.microsoft.com/office/drawing/2014/main" id="{B7D2D21A-591E-8E20-B289-EE72AE1C691C}"/>
              </a:ext>
            </a:extLst>
          </p:cNvPr>
          <p:cNvSpPr txBox="1"/>
          <p:nvPr/>
        </p:nvSpPr>
        <p:spPr>
          <a:xfrm>
            <a:off x="376967" y="1342075"/>
            <a:ext cx="2602853" cy="461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r>
              <a:rPr lang="zh-CN" altLang="en-US" b="1" dirty="0">
                <a:solidFill>
                  <a:srgbClr val="FF0000"/>
                </a:solidFill>
                <a:latin typeface="TencentSans W3" panose="020C04030202040F0204" pitchFamily="34" charset="-122"/>
                <a:ea typeface="TencentSans W3" panose="020C04030202040F0204" pitchFamily="34" charset="-122"/>
              </a:rPr>
              <a:t>核心点 </a:t>
            </a:r>
            <a:r>
              <a:rPr lang="en-US" altLang="zh-CN" b="1" dirty="0">
                <a:solidFill>
                  <a:srgbClr val="FF0000"/>
                </a:solidFill>
                <a:latin typeface="TencentSans W3" panose="020C04030202040F0204" pitchFamily="34" charset="-122"/>
                <a:ea typeface="TencentSans W3" panose="020C04030202040F0204" pitchFamily="34" charset="-122"/>
              </a:rPr>
              <a:t>–</a:t>
            </a:r>
            <a:r>
              <a:rPr lang="zh-CN" altLang="en-US" b="1" dirty="0">
                <a:solidFill>
                  <a:srgbClr val="FF0000"/>
                </a:solidFill>
                <a:latin typeface="TencentSans W3" panose="020C04030202040F0204" pitchFamily="34" charset="-122"/>
                <a:ea typeface="TencentSans W3" panose="020C04030202040F0204" pitchFamily="34" charset="-122"/>
              </a:rPr>
              <a:t> 面向技术团队</a:t>
            </a:r>
            <a:endParaRPr lang="en-US" altLang="zh-CN" b="1" dirty="0">
              <a:solidFill>
                <a:srgbClr val="FF0000"/>
              </a:solidFill>
              <a:latin typeface="TencentSans W3" panose="020C04030202040F0204" pitchFamily="34" charset="-122"/>
              <a:ea typeface="TencentSans W3" panose="020C04030202040F0204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149BE18-FA0B-83FD-4724-74C4BA14970D}"/>
              </a:ext>
            </a:extLst>
          </p:cNvPr>
          <p:cNvSpPr txBox="1"/>
          <p:nvPr/>
        </p:nvSpPr>
        <p:spPr>
          <a:xfrm>
            <a:off x="303477" y="1856694"/>
            <a:ext cx="6406098" cy="13569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 algn="l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" altLang="zh-CN" sz="1600" spc="0" dirty="0" err="1">
                <a:solidFill>
                  <a:srgbClr val="333333"/>
                </a:solidFill>
                <a:effectLst/>
                <a:latin typeface="TencentSans W3" panose="020C04030202040F0204" pitchFamily="34" charset="-122"/>
                <a:ea typeface="TencentSans W3" panose="020C04030202040F0204" pitchFamily="34" charset="-122"/>
              </a:rPr>
              <a:t>toC</a:t>
            </a:r>
            <a:r>
              <a:rPr lang="zh-CN" altLang="en-US" sz="1600" spc="0" dirty="0">
                <a:solidFill>
                  <a:srgbClr val="333333"/>
                </a:solidFill>
                <a:effectLst/>
                <a:latin typeface="TencentSans W3" panose="020C04030202040F0204" pitchFamily="34" charset="-122"/>
                <a:ea typeface="TencentSans W3" panose="020C04030202040F0204" pitchFamily="34" charset="-122"/>
              </a:rPr>
              <a:t>用户：视频、</a:t>
            </a:r>
            <a:r>
              <a:rPr lang="en" altLang="zh-CN" sz="1600" spc="0" dirty="0">
                <a:solidFill>
                  <a:srgbClr val="333333"/>
                </a:solidFill>
                <a:effectLst/>
                <a:latin typeface="TencentSans W3" panose="020C04030202040F0204" pitchFamily="34" charset="-122"/>
                <a:ea typeface="TencentSans W3" panose="020C04030202040F0204" pitchFamily="34" charset="-122"/>
              </a:rPr>
              <a:t>QQ</a:t>
            </a:r>
            <a:r>
              <a:rPr lang="zh-CN" altLang="en" sz="1600" spc="0" dirty="0">
                <a:solidFill>
                  <a:srgbClr val="333333"/>
                </a:solidFill>
                <a:effectLst/>
                <a:latin typeface="TencentSans W3" panose="020C04030202040F0204" pitchFamily="34" charset="-122"/>
                <a:ea typeface="TencentSans W3" panose="020C04030202040F0204" pitchFamily="34" charset="-122"/>
              </a:rPr>
              <a:t>、</a:t>
            </a:r>
            <a:r>
              <a:rPr lang="zh-CN" altLang="en-US" sz="1600" spc="0" dirty="0">
                <a:solidFill>
                  <a:srgbClr val="333333"/>
                </a:solidFill>
                <a:effectLst/>
                <a:latin typeface="TencentSans W3" panose="020C04030202040F0204" pitchFamily="34" charset="-122"/>
                <a:ea typeface="TencentSans W3" panose="020C04030202040F0204" pitchFamily="34" charset="-122"/>
              </a:rPr>
              <a:t>文档等产品</a:t>
            </a:r>
            <a:r>
              <a:rPr lang="zh-CN" altLang="en-US" sz="1600" spc="0" dirty="0">
                <a:solidFill>
                  <a:schemeClr val="bg2">
                    <a:lumMod val="25000"/>
                  </a:schemeClr>
                </a:solidFill>
                <a:effectLst/>
                <a:latin typeface="TencentSans W3" panose="020C04030202040F0204" pitchFamily="34" charset="-122"/>
                <a:ea typeface="TencentSans W3" panose="020C04030202040F0204" pitchFamily="34" charset="-122"/>
              </a:rPr>
              <a:t>的用户反馈，聚类告警通知研发</a:t>
            </a:r>
            <a:endParaRPr lang="en-US" altLang="zh-CN" sz="1600" spc="0" dirty="0">
              <a:solidFill>
                <a:schemeClr val="bg2">
                  <a:lumMod val="25000"/>
                </a:schemeClr>
              </a:solidFill>
              <a:effectLst/>
              <a:latin typeface="TencentSans W3" panose="020C04030202040F0204" pitchFamily="34" charset="-122"/>
              <a:ea typeface="TencentSans W3" panose="020C04030202040F0204" pitchFamily="34" charset="-122"/>
            </a:endParaRPr>
          </a:p>
          <a:p>
            <a:pPr marL="285750" lvl="0" indent="-285750" algn="l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" altLang="zh-CN" sz="1600" spc="0" dirty="0" err="1">
                <a:solidFill>
                  <a:srgbClr val="333333"/>
                </a:solidFill>
                <a:effectLst/>
                <a:latin typeface="TencentSans W3" panose="020C04030202040F0204" pitchFamily="34" charset="-122"/>
                <a:ea typeface="TencentSans W3" panose="020C04030202040F0204" pitchFamily="34" charset="-122"/>
              </a:rPr>
              <a:t>toB</a:t>
            </a:r>
            <a:r>
              <a:rPr lang="zh-CN" altLang="en-US" sz="1600" spc="0" dirty="0">
                <a:solidFill>
                  <a:srgbClr val="333333"/>
                </a:solidFill>
                <a:effectLst/>
                <a:latin typeface="TencentSans W3" panose="020C04030202040F0204" pitchFamily="34" charset="-122"/>
                <a:ea typeface="TencentSans W3" panose="020C04030202040F0204" pitchFamily="34" charset="-122"/>
              </a:rPr>
              <a:t>用户：云产品的客户反馈，售后</a:t>
            </a:r>
            <a:r>
              <a:rPr lang="en-US" altLang="zh-CN" sz="1600" spc="0" dirty="0">
                <a:solidFill>
                  <a:srgbClr val="333333"/>
                </a:solidFill>
                <a:effectLst/>
                <a:latin typeface="TencentSans W3" panose="020C04030202040F0204" pitchFamily="34" charset="-122"/>
                <a:ea typeface="TencentSans W3" panose="020C04030202040F0204" pitchFamily="34" charset="-122"/>
              </a:rPr>
              <a:t>/</a:t>
            </a:r>
            <a:r>
              <a:rPr lang="zh-CN" altLang="en-US" sz="1600" spc="0" dirty="0">
                <a:solidFill>
                  <a:srgbClr val="333333"/>
                </a:solidFill>
                <a:effectLst/>
                <a:latin typeface="TencentSans W3" panose="020C04030202040F0204" pitchFamily="34" charset="-122"/>
                <a:ea typeface="TencentSans W3" panose="020C04030202040F0204" pitchFamily="34" charset="-122"/>
              </a:rPr>
              <a:t>技术支持人工找研发</a:t>
            </a:r>
            <a:endParaRPr lang="en-US" altLang="zh-CN" sz="1600" spc="0" dirty="0">
              <a:solidFill>
                <a:srgbClr val="333333"/>
              </a:solidFill>
              <a:effectLst/>
              <a:latin typeface="TencentSans W3" panose="020C04030202040F0204" pitchFamily="34" charset="-122"/>
              <a:ea typeface="TencentSans W3" panose="020C04030202040F0204" pitchFamily="34" charset="-122"/>
            </a:endParaRPr>
          </a:p>
          <a:p>
            <a:pPr marL="285750" lvl="0" indent="-285750" algn="l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zh-CN" altLang="en-US" sz="1600" spc="0" dirty="0">
                <a:solidFill>
                  <a:srgbClr val="333333"/>
                </a:solidFill>
                <a:effectLst/>
                <a:latin typeface="TencentSans W3" panose="020C04030202040F0204" pitchFamily="34" charset="-122"/>
                <a:ea typeface="TencentSans W3" panose="020C04030202040F0204" pitchFamily="34" charset="-122"/>
              </a:rPr>
              <a:t>内部用户：内部平台中台的用户反馈，内部用户人工找研发</a:t>
            </a:r>
            <a:endParaRPr lang="zh-CN" altLang="en-US" sz="1600" dirty="0">
              <a:effectLst/>
              <a:latin typeface="TencentSans W3" panose="020C04030202040F0204" pitchFamily="34" charset="-122"/>
              <a:ea typeface="TencentSans W3" panose="020C04030202040F0204" pitchFamily="34" charset="-122"/>
            </a:endParaRPr>
          </a:p>
        </p:txBody>
      </p:sp>
      <p:cxnSp>
        <p:nvCxnSpPr>
          <p:cNvPr id="12" name="直线连接符 11">
            <a:extLst>
              <a:ext uri="{FF2B5EF4-FFF2-40B4-BE49-F238E27FC236}">
                <a16:creationId xmlns:a16="http://schemas.microsoft.com/office/drawing/2014/main" id="{A2DA26AD-FE6F-F4C9-A0EB-58DAEDE18C3C}"/>
              </a:ext>
            </a:extLst>
          </p:cNvPr>
          <p:cNvCxnSpPr>
            <a:cxnSpLocks/>
          </p:cNvCxnSpPr>
          <p:nvPr/>
        </p:nvCxnSpPr>
        <p:spPr>
          <a:xfrm flipH="1">
            <a:off x="272168" y="3638521"/>
            <a:ext cx="1168448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8380293B-C579-00E9-306A-430AD54AE1E5}"/>
              </a:ext>
            </a:extLst>
          </p:cNvPr>
          <p:cNvSpPr txBox="1"/>
          <p:nvPr/>
        </p:nvSpPr>
        <p:spPr>
          <a:xfrm>
            <a:off x="370224" y="4261261"/>
            <a:ext cx="3651650" cy="17590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r>
              <a:rPr lang="zh-CN" altLang="en-US" sz="1600" dirty="0">
                <a:solidFill>
                  <a:srgbClr val="333333"/>
                </a:solidFill>
                <a:latin typeface="TencentSans W3" panose="020C04030202040F0204" pitchFamily="34" charset="-122"/>
                <a:ea typeface="TencentSans W3" panose="020C04030202040F0204" pitchFamily="34" charset="-122"/>
              </a:rPr>
              <a:t>全渠道接入：</a:t>
            </a:r>
            <a:endParaRPr lang="en-US" altLang="zh-CN" sz="1600" dirty="0">
              <a:solidFill>
                <a:srgbClr val="333333"/>
              </a:solidFill>
              <a:latin typeface="TencentSans W3" panose="020C04030202040F0204" pitchFamily="34" charset="-122"/>
              <a:ea typeface="TencentSans W3" panose="020C04030202040F0204" pitchFamily="34" charset="-122"/>
            </a:endParaRPr>
          </a:p>
          <a:p>
            <a:pPr marL="285750" lvl="0" indent="-285750" algn="l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333333"/>
                </a:solidFill>
                <a:latin typeface="TencentSans W3" panose="020C04030202040F0204" pitchFamily="34" charset="-122"/>
                <a:ea typeface="TencentSans W3" panose="020C04030202040F0204" pitchFamily="34" charset="-122"/>
              </a:rPr>
              <a:t>持续观测与提升故障自动发现比例</a:t>
            </a:r>
            <a:endParaRPr lang="en-US" altLang="zh-CN" sz="1600" dirty="0">
              <a:solidFill>
                <a:srgbClr val="333333"/>
              </a:solidFill>
              <a:latin typeface="TencentSans W3" panose="020C04030202040F0204" pitchFamily="34" charset="-122"/>
              <a:ea typeface="TencentSans W3" panose="020C04030202040F0204" pitchFamily="34" charset="-122"/>
            </a:endParaRPr>
          </a:p>
          <a:p>
            <a:pPr marL="285750" lvl="0" indent="-285750" algn="l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333333"/>
                </a:solidFill>
                <a:latin typeface="TencentSans W3" panose="020C04030202040F0204" pitchFamily="34" charset="-122"/>
                <a:ea typeface="TencentSans W3" panose="020C04030202040F0204" pitchFamily="34" charset="-122"/>
              </a:rPr>
              <a:t>数据置信度大大提升</a:t>
            </a:r>
            <a:endParaRPr lang="en-US" altLang="zh-CN" sz="1600" dirty="0">
              <a:solidFill>
                <a:srgbClr val="333333"/>
              </a:solidFill>
              <a:latin typeface="TencentSans W3" panose="020C04030202040F0204" pitchFamily="34" charset="-122"/>
              <a:ea typeface="TencentSans W3" panose="020C04030202040F0204" pitchFamily="34" charset="-122"/>
            </a:endParaRPr>
          </a:p>
          <a:p>
            <a:pPr marL="285750" lvl="0" indent="-285750" algn="l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zh-CN" altLang="en-US" sz="1600" spc="0" dirty="0">
                <a:solidFill>
                  <a:srgbClr val="333333"/>
                </a:solidFill>
                <a:effectLst/>
                <a:latin typeface="TencentSans W3" panose="020C04030202040F0204" pitchFamily="34" charset="-122"/>
                <a:ea typeface="TencentSans W3" panose="020C04030202040F0204" pitchFamily="34" charset="-122"/>
              </a:rPr>
              <a:t>技术团队一站式管理各类事件</a:t>
            </a:r>
            <a:endParaRPr lang="en-US" altLang="zh-CN" sz="1600" spc="0" dirty="0">
              <a:solidFill>
                <a:srgbClr val="333333"/>
              </a:solidFill>
              <a:effectLst/>
              <a:latin typeface="TencentSans W3" panose="020C04030202040F0204" pitchFamily="34" charset="-122"/>
              <a:ea typeface="TencentSans W3" panose="020C04030202040F0204" pitchFamily="34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3660FBE0-122C-C592-7B25-9CAA924769C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08168" y="3817257"/>
            <a:ext cx="7511798" cy="2604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0416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75FB293-4581-E04E-F768-21C32DB5AEE3}"/>
              </a:ext>
            </a:extLst>
          </p:cNvPr>
          <p:cNvSpPr txBox="1"/>
          <p:nvPr/>
        </p:nvSpPr>
        <p:spPr>
          <a:xfrm>
            <a:off x="1051491" y="194414"/>
            <a:ext cx="7757971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2400" b="1" spc="300" dirty="0">
                <a:ln w="15875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76200" dist="38100" dir="2700000" algn="tl" rotWithShape="0">
                    <a:schemeClr val="tx1">
                      <a:lumMod val="75000"/>
                      <a:lumOff val="25000"/>
                      <a:alpha val="21000"/>
                    </a:schemeClr>
                  </a:outerShdw>
                  <a:reflection blurRad="127000" stA="24000" endPos="28000" dist="29997" dir="5400000" sy="-100000" algn="bl" rotWithShape="0"/>
                </a:effectLst>
                <a:latin typeface="Microsoft YaHei" panose="020B0503020204020204" pitchFamily="34" charset="-122"/>
                <a:ea typeface="Microsoft YaHei" panose="020B0503020204020204" pitchFamily="34" charset="-122"/>
                <a:sym typeface="思源黑体 CN Normal" panose="020B0400000000000000" pitchFamily="34" charset="-122"/>
              </a:rPr>
              <a:t>在鹅厂的大规模落地实践 </a:t>
            </a:r>
            <a:r>
              <a:rPr lang="en-US" altLang="zh-CN" sz="2400" b="1" spc="300" dirty="0">
                <a:ln w="15875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76200" dist="38100" dir="2700000" algn="tl" rotWithShape="0">
                    <a:schemeClr val="tx1">
                      <a:lumMod val="75000"/>
                      <a:lumOff val="25000"/>
                      <a:alpha val="21000"/>
                    </a:schemeClr>
                  </a:outerShdw>
                  <a:reflection blurRad="127000" stA="24000" endPos="28000" dist="29997" dir="5400000" sy="-100000" algn="bl" rotWithShape="0"/>
                </a:effectLst>
                <a:latin typeface="Microsoft YaHei" panose="020B0503020204020204" pitchFamily="34" charset="-122"/>
                <a:ea typeface="Microsoft YaHei" panose="020B0503020204020204" pitchFamily="34" charset="-122"/>
                <a:sym typeface="思源黑体 CN Normal" panose="020B0400000000000000" pitchFamily="34" charset="-122"/>
              </a:rPr>
              <a:t>–</a:t>
            </a:r>
            <a:r>
              <a:rPr lang="zh-CN" altLang="en-US" sz="2400" b="1" spc="300" dirty="0">
                <a:ln w="15875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76200" dist="38100" dir="2700000" algn="tl" rotWithShape="0">
                    <a:schemeClr val="tx1">
                      <a:lumMod val="75000"/>
                      <a:lumOff val="25000"/>
                      <a:alpha val="21000"/>
                    </a:schemeClr>
                  </a:outerShdw>
                  <a:reflection blurRad="127000" stA="24000" endPos="28000" dist="29997" dir="5400000" sy="-100000" algn="bl" rotWithShape="0"/>
                </a:effectLst>
                <a:latin typeface="Microsoft YaHei" panose="020B0503020204020204" pitchFamily="34" charset="-122"/>
                <a:ea typeface="Microsoft YaHei" panose="020B0503020204020204" pitchFamily="34" charset="-122"/>
                <a:sym typeface="思源黑体 CN Normal" panose="020B0400000000000000" pitchFamily="34" charset="-122"/>
              </a:rPr>
              <a:t> </a:t>
            </a:r>
            <a:r>
              <a:rPr lang="en-US" altLang="zh-CN" sz="2400" b="1" spc="300" dirty="0">
                <a:ln w="15875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76200" dist="38100" dir="2700000" algn="tl" rotWithShape="0">
                    <a:schemeClr val="tx1">
                      <a:lumMod val="75000"/>
                      <a:lumOff val="25000"/>
                      <a:alpha val="21000"/>
                    </a:schemeClr>
                  </a:outerShdw>
                  <a:reflection blurRad="127000" stA="24000" endPos="28000" dist="29997" dir="5400000" sy="-100000" algn="bl" rotWithShape="0"/>
                </a:effectLst>
                <a:latin typeface="Microsoft YaHei" panose="020B0503020204020204" pitchFamily="34" charset="-122"/>
                <a:ea typeface="Microsoft YaHei" panose="020B0503020204020204" pitchFamily="34" charset="-122"/>
                <a:sym typeface="思源黑体 CN Normal" panose="020B0400000000000000" pitchFamily="34" charset="-122"/>
              </a:rPr>
              <a:t>On-Call</a:t>
            </a:r>
            <a:r>
              <a:rPr lang="zh-CN" altLang="en-US" sz="2400" b="1" spc="300" dirty="0">
                <a:ln w="15875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76200" dist="38100" dir="2700000" algn="tl" rotWithShape="0">
                    <a:schemeClr val="tx1">
                      <a:lumMod val="75000"/>
                      <a:lumOff val="25000"/>
                      <a:alpha val="21000"/>
                    </a:schemeClr>
                  </a:outerShdw>
                  <a:reflection blurRad="127000" stA="24000" endPos="28000" dist="29997" dir="5400000" sy="-100000" algn="bl" rotWithShape="0"/>
                </a:effectLst>
                <a:latin typeface="Microsoft YaHei" panose="020B0503020204020204" pitchFamily="34" charset="-122"/>
                <a:ea typeface="Microsoft YaHei" panose="020B0503020204020204" pitchFamily="34" charset="-122"/>
                <a:sym typeface="思源黑体 CN Normal" panose="020B0400000000000000" pitchFamily="34" charset="-122"/>
              </a:rPr>
              <a:t>响应管理</a:t>
            </a:r>
            <a:endParaRPr lang="zh-CN" altLang="en-US" sz="2400" b="1" spc="30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76200" dist="38100" dir="2700000" algn="tl" rotWithShape="0">
                  <a:schemeClr val="tx1">
                    <a:lumMod val="75000"/>
                    <a:lumOff val="25000"/>
                    <a:alpha val="21000"/>
                  </a:schemeClr>
                </a:outerShdw>
                <a:reflection blurRad="127000" stA="24000" endPos="28000" dist="29997" dir="5400000" sy="-100000" algn="bl" rotWithShape="0"/>
              </a:effectLst>
              <a:latin typeface="Microsoft YaHei" panose="020B0503020204020204" pitchFamily="34" charset="-122"/>
              <a:ea typeface="Microsoft YaHei" panose="020B0503020204020204" pitchFamily="34" charset="-122"/>
              <a:sym typeface="思源黑体 CN Normal" panose="020B0400000000000000" pitchFamily="34" charset="-122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D68BE945-1650-EAB9-A31C-17B360DD349A}"/>
              </a:ext>
            </a:extLst>
          </p:cNvPr>
          <p:cNvGrpSpPr/>
          <p:nvPr/>
        </p:nvGrpSpPr>
        <p:grpSpPr>
          <a:xfrm>
            <a:off x="0" y="194413"/>
            <a:ext cx="968770" cy="461665"/>
            <a:chOff x="0" y="229376"/>
            <a:chExt cx="1065467" cy="544011"/>
          </a:xfrm>
        </p:grpSpPr>
        <p:sp>
          <p:nvSpPr>
            <p:cNvPr id="4" name="任意多边形 61">
              <a:extLst>
                <a:ext uri="{FF2B5EF4-FFF2-40B4-BE49-F238E27FC236}">
                  <a16:creationId xmlns:a16="http://schemas.microsoft.com/office/drawing/2014/main" id="{A86EB212-1B37-7DB4-1AD6-5FFA52E36260}"/>
                </a:ext>
              </a:extLst>
            </p:cNvPr>
            <p:cNvSpPr/>
            <p:nvPr/>
          </p:nvSpPr>
          <p:spPr>
            <a:xfrm rot="16200000" flipH="1">
              <a:off x="260729" y="-31352"/>
              <a:ext cx="544010" cy="1065467"/>
            </a:xfrm>
            <a:custGeom>
              <a:avLst/>
              <a:gdLst>
                <a:gd name="connsiteX0" fmla="*/ 0 w 544010"/>
                <a:gd name="connsiteY0" fmla="*/ 0 h 1065467"/>
                <a:gd name="connsiteX1" fmla="*/ 0 w 544010"/>
                <a:gd name="connsiteY1" fmla="*/ 750102 h 1065467"/>
                <a:gd name="connsiteX2" fmla="*/ 271684 w 544010"/>
                <a:gd name="connsiteY2" fmla="*/ 1064723 h 1065467"/>
                <a:gd name="connsiteX3" fmla="*/ 271684 w 544010"/>
                <a:gd name="connsiteY3" fmla="*/ 1065467 h 1065467"/>
                <a:gd name="connsiteX4" fmla="*/ 272005 w 544010"/>
                <a:gd name="connsiteY4" fmla="*/ 1065095 h 1065467"/>
                <a:gd name="connsiteX5" fmla="*/ 272327 w 544010"/>
                <a:gd name="connsiteY5" fmla="*/ 1065467 h 1065467"/>
                <a:gd name="connsiteX6" fmla="*/ 272327 w 544010"/>
                <a:gd name="connsiteY6" fmla="*/ 1064723 h 1065467"/>
                <a:gd name="connsiteX7" fmla="*/ 544010 w 544010"/>
                <a:gd name="connsiteY7" fmla="*/ 750102 h 1065467"/>
                <a:gd name="connsiteX8" fmla="*/ 544010 w 544010"/>
                <a:gd name="connsiteY8" fmla="*/ 0 h 1065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4010" h="1065467">
                  <a:moveTo>
                    <a:pt x="0" y="0"/>
                  </a:moveTo>
                  <a:lnTo>
                    <a:pt x="0" y="750102"/>
                  </a:lnTo>
                  <a:lnTo>
                    <a:pt x="271684" y="1064723"/>
                  </a:lnTo>
                  <a:lnTo>
                    <a:pt x="271684" y="1065467"/>
                  </a:lnTo>
                  <a:lnTo>
                    <a:pt x="272005" y="1065095"/>
                  </a:lnTo>
                  <a:lnTo>
                    <a:pt x="272327" y="1065467"/>
                  </a:lnTo>
                  <a:lnTo>
                    <a:pt x="272327" y="1064723"/>
                  </a:lnTo>
                  <a:lnTo>
                    <a:pt x="544010" y="750102"/>
                  </a:lnTo>
                  <a:lnTo>
                    <a:pt x="544010" y="0"/>
                  </a:lnTo>
                  <a:close/>
                </a:path>
              </a:pathLst>
            </a:custGeom>
            <a:solidFill>
              <a:srgbClr val="F8DA9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latin typeface="思源黑体 CN Normal" panose="020B0400000000000000" pitchFamily="34" charset="-122"/>
                <a:ea typeface="思源黑体 CN Medium" panose="020B0600000000000000" pitchFamily="34" charset="-122"/>
                <a:sym typeface="思源黑体 CN Normal" panose="020B0400000000000000" pitchFamily="34" charset="-122"/>
              </a:endParaRPr>
            </a:p>
          </p:txBody>
        </p:sp>
        <p:sp>
          <p:nvSpPr>
            <p:cNvPr id="5" name="任意多边形 63">
              <a:extLst>
                <a:ext uri="{FF2B5EF4-FFF2-40B4-BE49-F238E27FC236}">
                  <a16:creationId xmlns:a16="http://schemas.microsoft.com/office/drawing/2014/main" id="{B74C9004-FBDC-6C22-48A8-98C2C76152C9}"/>
                </a:ext>
              </a:extLst>
            </p:cNvPr>
            <p:cNvSpPr/>
            <p:nvPr/>
          </p:nvSpPr>
          <p:spPr>
            <a:xfrm rot="16200000" flipH="1">
              <a:off x="223473" y="5903"/>
              <a:ext cx="544010" cy="990956"/>
            </a:xfrm>
            <a:custGeom>
              <a:avLst/>
              <a:gdLst>
                <a:gd name="connsiteX0" fmla="*/ 0 w 544010"/>
                <a:gd name="connsiteY0" fmla="*/ 0 h 990956"/>
                <a:gd name="connsiteX1" fmla="*/ 0 w 544010"/>
                <a:gd name="connsiteY1" fmla="*/ 675591 h 990956"/>
                <a:gd name="connsiteX2" fmla="*/ 271684 w 544010"/>
                <a:gd name="connsiteY2" fmla="*/ 990212 h 990956"/>
                <a:gd name="connsiteX3" fmla="*/ 271684 w 544010"/>
                <a:gd name="connsiteY3" fmla="*/ 990956 h 990956"/>
                <a:gd name="connsiteX4" fmla="*/ 272005 w 544010"/>
                <a:gd name="connsiteY4" fmla="*/ 990584 h 990956"/>
                <a:gd name="connsiteX5" fmla="*/ 272327 w 544010"/>
                <a:gd name="connsiteY5" fmla="*/ 990956 h 990956"/>
                <a:gd name="connsiteX6" fmla="*/ 272327 w 544010"/>
                <a:gd name="connsiteY6" fmla="*/ 990212 h 990956"/>
                <a:gd name="connsiteX7" fmla="*/ 544010 w 544010"/>
                <a:gd name="connsiteY7" fmla="*/ 675591 h 990956"/>
                <a:gd name="connsiteX8" fmla="*/ 544010 w 544010"/>
                <a:gd name="connsiteY8" fmla="*/ 0 h 990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4010" h="990956">
                  <a:moveTo>
                    <a:pt x="0" y="0"/>
                  </a:moveTo>
                  <a:lnTo>
                    <a:pt x="0" y="675591"/>
                  </a:lnTo>
                  <a:lnTo>
                    <a:pt x="271684" y="990212"/>
                  </a:lnTo>
                  <a:lnTo>
                    <a:pt x="271684" y="990956"/>
                  </a:lnTo>
                  <a:lnTo>
                    <a:pt x="272005" y="990584"/>
                  </a:lnTo>
                  <a:lnTo>
                    <a:pt x="272327" y="990956"/>
                  </a:lnTo>
                  <a:lnTo>
                    <a:pt x="272327" y="990212"/>
                  </a:lnTo>
                  <a:lnTo>
                    <a:pt x="544010" y="675591"/>
                  </a:lnTo>
                  <a:lnTo>
                    <a:pt x="54401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E90A05"/>
                </a:gs>
                <a:gs pos="73000">
                  <a:srgbClr val="A80804"/>
                </a:gs>
              </a:gsLst>
              <a:path path="circle">
                <a:fillToRect r="100000" b="100000"/>
              </a:path>
              <a:tileRect l="-100000" t="-100000"/>
            </a:gradFill>
            <a:ln w="57150">
              <a:noFill/>
            </a:ln>
            <a:effectLst>
              <a:outerShdw blurRad="203200" dist="76200" dir="5400000" sx="96000" sy="96000" algn="t" rotWithShape="0">
                <a:srgbClr val="A80804">
                  <a:alpha val="3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110000"/>
                </a:lnSpc>
              </a:pPr>
              <a:endParaRPr lang="zh-CN" altLang="en-US" sz="1600" dirty="0">
                <a:gradFill>
                  <a:gsLst>
                    <a:gs pos="5000">
                      <a:srgbClr val="BC1E1E"/>
                    </a:gs>
                    <a:gs pos="100000">
                      <a:srgbClr val="771313"/>
                    </a:gs>
                  </a:gsLst>
                  <a:lin ang="4800000" scaled="0"/>
                </a:gra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Normal" panose="020B0400000000000000" pitchFamily="34" charset="-122"/>
              </a:endParaRPr>
            </a:p>
          </p:txBody>
        </p:sp>
        <p:sp>
          <p:nvSpPr>
            <p:cNvPr id="6" name="燕尾形 5">
              <a:extLst>
                <a:ext uri="{FF2B5EF4-FFF2-40B4-BE49-F238E27FC236}">
                  <a16:creationId xmlns:a16="http://schemas.microsoft.com/office/drawing/2014/main" id="{B58E0130-866D-E9B4-2054-68F8C7175036}"/>
                </a:ext>
              </a:extLst>
            </p:cNvPr>
            <p:cNvSpPr/>
            <p:nvPr/>
          </p:nvSpPr>
          <p:spPr>
            <a:xfrm>
              <a:off x="495478" y="289507"/>
              <a:ext cx="313675" cy="423747"/>
            </a:xfrm>
            <a:prstGeom prst="chevron">
              <a:avLst>
                <a:gd name="adj" fmla="val 79774"/>
              </a:avLst>
            </a:prstGeom>
            <a:gradFill flip="none" rotWithShape="1">
              <a:gsLst>
                <a:gs pos="0">
                  <a:srgbClr val="F8DA9E">
                    <a:alpha val="0"/>
                  </a:srgbClr>
                </a:gs>
                <a:gs pos="100000">
                  <a:srgbClr val="F8DA9E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latin typeface="思源黑体 CN Normal" panose="020B0400000000000000" pitchFamily="34" charset="-122"/>
                <a:ea typeface="思源黑体 CN Medium" panose="020B0600000000000000" pitchFamily="34" charset="-122"/>
              </a:endParaRPr>
            </a:p>
          </p:txBody>
        </p:sp>
      </p:grpSp>
      <p:pic>
        <p:nvPicPr>
          <p:cNvPr id="15" name="图片 14">
            <a:extLst>
              <a:ext uri="{FF2B5EF4-FFF2-40B4-BE49-F238E27FC236}">
                <a16:creationId xmlns:a16="http://schemas.microsoft.com/office/drawing/2014/main" id="{E1E9DAE4-52F6-B6B9-9E58-33B54597D6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8206" y="4566779"/>
            <a:ext cx="6416305" cy="1767415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53BAD8EB-EDD0-6C92-AD44-F3204FACB1DC}"/>
              </a:ext>
            </a:extLst>
          </p:cNvPr>
          <p:cNvSpPr txBox="1"/>
          <p:nvPr/>
        </p:nvSpPr>
        <p:spPr>
          <a:xfrm>
            <a:off x="283929" y="797851"/>
            <a:ext cx="46122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>
              <a:spcBef>
                <a:spcPts val="300"/>
              </a:spcBef>
              <a:spcAft>
                <a:spcPts val="300"/>
              </a:spcAft>
            </a:pPr>
            <a:r>
              <a:rPr lang="en-US" altLang="zh-CN" sz="2000" b="1" dirty="0">
                <a:solidFill>
                  <a:srgbClr val="333333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1</a:t>
            </a:r>
            <a:r>
              <a:rPr lang="zh-CN" altLang="en-US" sz="2000" b="1" dirty="0">
                <a:solidFill>
                  <a:srgbClr val="333333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、</a:t>
            </a:r>
            <a:r>
              <a:rPr lang="en-US" altLang="zh-CN" sz="2000" b="1" dirty="0">
                <a:solidFill>
                  <a:srgbClr val="333333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On-Call</a:t>
            </a:r>
            <a:r>
              <a:rPr lang="zh-CN" altLang="en-US" sz="2000" b="1" dirty="0">
                <a:solidFill>
                  <a:srgbClr val="333333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保证标准化执行</a:t>
            </a:r>
            <a:endParaRPr lang="en" altLang="zh-CN" sz="2000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A9A84621-3F67-4B11-A00B-CC666C2AC177}"/>
              </a:ext>
            </a:extLst>
          </p:cNvPr>
          <p:cNvSpPr txBox="1"/>
          <p:nvPr/>
        </p:nvSpPr>
        <p:spPr>
          <a:xfrm>
            <a:off x="303477" y="4277401"/>
            <a:ext cx="46122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>
              <a:spcBef>
                <a:spcPts val="300"/>
              </a:spcBef>
              <a:spcAft>
                <a:spcPts val="300"/>
              </a:spcAft>
            </a:pPr>
            <a:r>
              <a:rPr lang="en-US" altLang="zh-CN" sz="2000" b="1" dirty="0">
                <a:solidFill>
                  <a:srgbClr val="333333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2</a:t>
            </a:r>
            <a:r>
              <a:rPr lang="zh-CN" altLang="en-US" sz="2000" b="1" dirty="0">
                <a:solidFill>
                  <a:srgbClr val="333333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、</a:t>
            </a:r>
            <a:r>
              <a:rPr lang="en-US" altLang="zh-CN" sz="2000" b="1" dirty="0">
                <a:solidFill>
                  <a:srgbClr val="333333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On-Call</a:t>
            </a:r>
            <a:r>
              <a:rPr lang="zh-CN" altLang="en-US" sz="2000" b="1" dirty="0">
                <a:solidFill>
                  <a:srgbClr val="333333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业务管理</a:t>
            </a:r>
            <a:endParaRPr lang="en" altLang="zh-CN" sz="2000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CC955A10-01C6-BE06-B22B-416A62E6D2F5}"/>
              </a:ext>
            </a:extLst>
          </p:cNvPr>
          <p:cNvSpPr txBox="1"/>
          <p:nvPr/>
        </p:nvSpPr>
        <p:spPr>
          <a:xfrm>
            <a:off x="539755" y="1176010"/>
            <a:ext cx="9563250" cy="4201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r>
              <a:rPr lang="zh-CN" altLang="en-US" sz="1600" dirty="0">
                <a:solidFill>
                  <a:srgbClr val="333333"/>
                </a:solidFill>
                <a:effectLst/>
                <a:latin typeface="TencentSans W3" panose="020C04030202040F0204" pitchFamily="34" charset="-122"/>
                <a:ea typeface="TencentSans W3" panose="020C04030202040F0204" pitchFamily="34" charset="-122"/>
              </a:rPr>
              <a:t>基础功能 </a:t>
            </a:r>
            <a:r>
              <a:rPr lang="en-US" altLang="zh-CN" sz="1600" dirty="0">
                <a:solidFill>
                  <a:srgbClr val="333333"/>
                </a:solidFill>
                <a:effectLst/>
                <a:latin typeface="TencentSans W3" panose="020C04030202040F0204" pitchFamily="34" charset="-122"/>
                <a:ea typeface="TencentSans W3" panose="020C04030202040F0204" pitchFamily="34" charset="-122"/>
              </a:rPr>
              <a:t>-</a:t>
            </a:r>
            <a:r>
              <a:rPr lang="zh-CN" altLang="en-US" sz="1600" dirty="0">
                <a:solidFill>
                  <a:srgbClr val="333333"/>
                </a:solidFill>
                <a:effectLst/>
                <a:latin typeface="TencentSans W3" panose="020C04030202040F0204" pitchFamily="34" charset="-122"/>
                <a:ea typeface="TencentSans W3" panose="020C04030202040F0204" pitchFamily="34" charset="-122"/>
              </a:rPr>
              <a:t> 业务管理、值班管理、升级策略、工单管理，保证</a:t>
            </a:r>
            <a:r>
              <a:rPr lang="en-US" altLang="zh-CN" sz="1600" dirty="0">
                <a:solidFill>
                  <a:srgbClr val="333333"/>
                </a:solidFill>
                <a:effectLst/>
                <a:latin typeface="TencentSans W3" panose="020C04030202040F0204" pitchFamily="34" charset="-122"/>
                <a:ea typeface="TencentSans W3" panose="020C04030202040F0204" pitchFamily="34" charset="-122"/>
              </a:rPr>
              <a:t>On-Call</a:t>
            </a:r>
            <a:r>
              <a:rPr lang="zh-CN" altLang="en-US" sz="1600" dirty="0">
                <a:solidFill>
                  <a:srgbClr val="333333"/>
                </a:solidFill>
                <a:effectLst/>
                <a:latin typeface="TencentSans W3" panose="020C04030202040F0204" pitchFamily="34" charset="-122"/>
                <a:ea typeface="TencentSans W3" panose="020C04030202040F0204" pitchFamily="34" charset="-122"/>
              </a:rPr>
              <a:t>标准化执行，覆盖</a:t>
            </a:r>
            <a:r>
              <a:rPr lang="en-US" altLang="zh-CN" sz="1600" dirty="0">
                <a:solidFill>
                  <a:srgbClr val="333333"/>
                </a:solidFill>
                <a:effectLst/>
                <a:latin typeface="TencentSans W3" panose="020C04030202040F0204" pitchFamily="34" charset="-122"/>
                <a:ea typeface="TencentSans W3" panose="020C04030202040F0204" pitchFamily="34" charset="-122"/>
              </a:rPr>
              <a:t>MTTR</a:t>
            </a:r>
            <a:r>
              <a:rPr lang="zh-CN" altLang="en-US" sz="1600" dirty="0">
                <a:solidFill>
                  <a:srgbClr val="333333"/>
                </a:solidFill>
                <a:effectLst/>
                <a:latin typeface="TencentSans W3" panose="020C04030202040F0204" pitchFamily="34" charset="-122"/>
                <a:ea typeface="TencentSans W3" panose="020C04030202040F0204" pitchFamily="34" charset="-122"/>
              </a:rPr>
              <a:t>全周期</a:t>
            </a:r>
            <a:endParaRPr lang="zh-CN" altLang="en-US" sz="1600" dirty="0">
              <a:effectLst/>
              <a:latin typeface="TencentSans W3" panose="020C04030202040F0204" pitchFamily="34" charset="-122"/>
              <a:ea typeface="TencentSans W3" panose="020C04030202040F0204" pitchFamily="34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A9614FD7-1491-C652-7EFB-79BA39E81FFF}"/>
              </a:ext>
            </a:extLst>
          </p:cNvPr>
          <p:cNvSpPr txBox="1"/>
          <p:nvPr/>
        </p:nvSpPr>
        <p:spPr>
          <a:xfrm>
            <a:off x="539755" y="4690425"/>
            <a:ext cx="2816903" cy="4201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altLang="zh-CN" sz="1600" dirty="0">
                <a:effectLst/>
                <a:latin typeface="TencentSans W3" panose="020C04030202040F0204" pitchFamily="34" charset="-122"/>
                <a:ea typeface="TencentSans W3" panose="020C04030202040F0204" pitchFamily="34" charset="-122"/>
              </a:rPr>
              <a:t>Service</a:t>
            </a:r>
            <a:r>
              <a:rPr lang="zh-CN" altLang="en-US" sz="1600" dirty="0">
                <a:effectLst/>
                <a:latin typeface="TencentSans W3" panose="020C04030202040F0204" pitchFamily="34" charset="-122"/>
                <a:ea typeface="TencentSans W3" panose="020C04030202040F0204" pitchFamily="34" charset="-122"/>
              </a:rPr>
              <a:t>为最小业务管理单元</a:t>
            </a:r>
          </a:p>
        </p:txBody>
      </p:sp>
      <p:cxnSp>
        <p:nvCxnSpPr>
          <p:cNvPr id="20" name="直线连接符 19">
            <a:extLst>
              <a:ext uri="{FF2B5EF4-FFF2-40B4-BE49-F238E27FC236}">
                <a16:creationId xmlns:a16="http://schemas.microsoft.com/office/drawing/2014/main" id="{918B5FC6-ADD1-FD1B-AC43-B9573A17C371}"/>
              </a:ext>
            </a:extLst>
          </p:cNvPr>
          <p:cNvCxnSpPr>
            <a:cxnSpLocks/>
          </p:cNvCxnSpPr>
          <p:nvPr/>
        </p:nvCxnSpPr>
        <p:spPr>
          <a:xfrm flipH="1">
            <a:off x="253760" y="4168550"/>
            <a:ext cx="1168448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图片 20">
            <a:extLst>
              <a:ext uri="{FF2B5EF4-FFF2-40B4-BE49-F238E27FC236}">
                <a16:creationId xmlns:a16="http://schemas.microsoft.com/office/drawing/2014/main" id="{E058AEA0-2D75-F845-952D-FDB29A0533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445" y="1634504"/>
            <a:ext cx="9797425" cy="2474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2359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75FB293-4581-E04E-F768-21C32DB5AEE3}"/>
              </a:ext>
            </a:extLst>
          </p:cNvPr>
          <p:cNvSpPr txBox="1"/>
          <p:nvPr/>
        </p:nvSpPr>
        <p:spPr>
          <a:xfrm>
            <a:off x="1051491" y="194414"/>
            <a:ext cx="7757971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2400" b="1" spc="300" dirty="0">
                <a:ln w="15875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76200" dist="38100" dir="2700000" algn="tl" rotWithShape="0">
                    <a:schemeClr val="tx1">
                      <a:lumMod val="75000"/>
                      <a:lumOff val="25000"/>
                      <a:alpha val="21000"/>
                    </a:schemeClr>
                  </a:outerShdw>
                  <a:reflection blurRad="127000" stA="24000" endPos="28000" dist="29997" dir="5400000" sy="-100000" algn="bl" rotWithShape="0"/>
                </a:effectLst>
                <a:latin typeface="Microsoft YaHei" panose="020B0503020204020204" pitchFamily="34" charset="-122"/>
                <a:ea typeface="Microsoft YaHei" panose="020B0503020204020204" pitchFamily="34" charset="-122"/>
                <a:sym typeface="思源黑体 CN Normal" panose="020B0400000000000000" pitchFamily="34" charset="-122"/>
              </a:rPr>
              <a:t>在鹅厂的大规模落地实践 </a:t>
            </a:r>
            <a:r>
              <a:rPr lang="en-US" altLang="zh-CN" sz="2400" b="1" spc="300" dirty="0">
                <a:ln w="15875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76200" dist="38100" dir="2700000" algn="tl" rotWithShape="0">
                    <a:schemeClr val="tx1">
                      <a:lumMod val="75000"/>
                      <a:lumOff val="25000"/>
                      <a:alpha val="21000"/>
                    </a:schemeClr>
                  </a:outerShdw>
                  <a:reflection blurRad="127000" stA="24000" endPos="28000" dist="29997" dir="5400000" sy="-100000" algn="bl" rotWithShape="0"/>
                </a:effectLst>
                <a:latin typeface="Microsoft YaHei" panose="020B0503020204020204" pitchFamily="34" charset="-122"/>
                <a:ea typeface="Microsoft YaHei" panose="020B0503020204020204" pitchFamily="34" charset="-122"/>
                <a:sym typeface="思源黑体 CN Normal" panose="020B0400000000000000" pitchFamily="34" charset="-122"/>
              </a:rPr>
              <a:t>–</a:t>
            </a:r>
            <a:r>
              <a:rPr lang="zh-CN" altLang="en-US" sz="2400" b="1" spc="300" dirty="0">
                <a:ln w="15875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76200" dist="38100" dir="2700000" algn="tl" rotWithShape="0">
                    <a:schemeClr val="tx1">
                      <a:lumMod val="75000"/>
                      <a:lumOff val="25000"/>
                      <a:alpha val="21000"/>
                    </a:schemeClr>
                  </a:outerShdw>
                  <a:reflection blurRad="127000" stA="24000" endPos="28000" dist="29997" dir="5400000" sy="-100000" algn="bl" rotWithShape="0"/>
                </a:effectLst>
                <a:latin typeface="Microsoft YaHei" panose="020B0503020204020204" pitchFamily="34" charset="-122"/>
                <a:ea typeface="Microsoft YaHei" panose="020B0503020204020204" pitchFamily="34" charset="-122"/>
                <a:sym typeface="思源黑体 CN Normal" panose="020B0400000000000000" pitchFamily="34" charset="-122"/>
              </a:rPr>
              <a:t> </a:t>
            </a:r>
            <a:r>
              <a:rPr lang="en-US" altLang="zh-CN" sz="2400" b="1" spc="300" dirty="0">
                <a:ln w="15875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76200" dist="38100" dir="2700000" algn="tl" rotWithShape="0">
                    <a:schemeClr val="tx1">
                      <a:lumMod val="75000"/>
                      <a:lumOff val="25000"/>
                      <a:alpha val="21000"/>
                    </a:schemeClr>
                  </a:outerShdw>
                  <a:reflection blurRad="127000" stA="24000" endPos="28000" dist="29997" dir="5400000" sy="-100000" algn="bl" rotWithShape="0"/>
                </a:effectLst>
                <a:latin typeface="Microsoft YaHei" panose="020B0503020204020204" pitchFamily="34" charset="-122"/>
                <a:ea typeface="Microsoft YaHei" panose="020B0503020204020204" pitchFamily="34" charset="-122"/>
                <a:sym typeface="思源黑体 CN Normal" panose="020B0400000000000000" pitchFamily="34" charset="-122"/>
              </a:rPr>
              <a:t>On-Call</a:t>
            </a:r>
            <a:r>
              <a:rPr lang="zh-CN" altLang="en-US" sz="2400" b="1" spc="300" dirty="0">
                <a:ln w="15875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76200" dist="38100" dir="2700000" algn="tl" rotWithShape="0">
                    <a:schemeClr val="tx1">
                      <a:lumMod val="75000"/>
                      <a:lumOff val="25000"/>
                      <a:alpha val="21000"/>
                    </a:schemeClr>
                  </a:outerShdw>
                  <a:reflection blurRad="127000" stA="24000" endPos="28000" dist="29997" dir="5400000" sy="-100000" algn="bl" rotWithShape="0"/>
                </a:effectLst>
                <a:latin typeface="Microsoft YaHei" panose="020B0503020204020204" pitchFamily="34" charset="-122"/>
                <a:ea typeface="Microsoft YaHei" panose="020B0503020204020204" pitchFamily="34" charset="-122"/>
                <a:sym typeface="思源黑体 CN Normal" panose="020B0400000000000000" pitchFamily="34" charset="-122"/>
              </a:rPr>
              <a:t>响应管理</a:t>
            </a:r>
            <a:endParaRPr lang="zh-CN" altLang="en-US" sz="2400" b="1" spc="30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76200" dist="38100" dir="2700000" algn="tl" rotWithShape="0">
                  <a:schemeClr val="tx1">
                    <a:lumMod val="75000"/>
                    <a:lumOff val="25000"/>
                    <a:alpha val="21000"/>
                  </a:schemeClr>
                </a:outerShdw>
                <a:reflection blurRad="127000" stA="24000" endPos="28000" dist="29997" dir="5400000" sy="-100000" algn="bl" rotWithShape="0"/>
              </a:effectLst>
              <a:latin typeface="Microsoft YaHei" panose="020B0503020204020204" pitchFamily="34" charset="-122"/>
              <a:ea typeface="Microsoft YaHei" panose="020B0503020204020204" pitchFamily="34" charset="-122"/>
              <a:sym typeface="思源黑体 CN Normal" panose="020B0400000000000000" pitchFamily="34" charset="-122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D68BE945-1650-EAB9-A31C-17B360DD349A}"/>
              </a:ext>
            </a:extLst>
          </p:cNvPr>
          <p:cNvGrpSpPr/>
          <p:nvPr/>
        </p:nvGrpSpPr>
        <p:grpSpPr>
          <a:xfrm>
            <a:off x="0" y="194413"/>
            <a:ext cx="968770" cy="461665"/>
            <a:chOff x="0" y="229376"/>
            <a:chExt cx="1065467" cy="544011"/>
          </a:xfrm>
        </p:grpSpPr>
        <p:sp>
          <p:nvSpPr>
            <p:cNvPr id="4" name="任意多边形 61">
              <a:extLst>
                <a:ext uri="{FF2B5EF4-FFF2-40B4-BE49-F238E27FC236}">
                  <a16:creationId xmlns:a16="http://schemas.microsoft.com/office/drawing/2014/main" id="{A86EB212-1B37-7DB4-1AD6-5FFA52E36260}"/>
                </a:ext>
              </a:extLst>
            </p:cNvPr>
            <p:cNvSpPr/>
            <p:nvPr/>
          </p:nvSpPr>
          <p:spPr>
            <a:xfrm rot="16200000" flipH="1">
              <a:off x="260729" y="-31352"/>
              <a:ext cx="544010" cy="1065467"/>
            </a:xfrm>
            <a:custGeom>
              <a:avLst/>
              <a:gdLst>
                <a:gd name="connsiteX0" fmla="*/ 0 w 544010"/>
                <a:gd name="connsiteY0" fmla="*/ 0 h 1065467"/>
                <a:gd name="connsiteX1" fmla="*/ 0 w 544010"/>
                <a:gd name="connsiteY1" fmla="*/ 750102 h 1065467"/>
                <a:gd name="connsiteX2" fmla="*/ 271684 w 544010"/>
                <a:gd name="connsiteY2" fmla="*/ 1064723 h 1065467"/>
                <a:gd name="connsiteX3" fmla="*/ 271684 w 544010"/>
                <a:gd name="connsiteY3" fmla="*/ 1065467 h 1065467"/>
                <a:gd name="connsiteX4" fmla="*/ 272005 w 544010"/>
                <a:gd name="connsiteY4" fmla="*/ 1065095 h 1065467"/>
                <a:gd name="connsiteX5" fmla="*/ 272327 w 544010"/>
                <a:gd name="connsiteY5" fmla="*/ 1065467 h 1065467"/>
                <a:gd name="connsiteX6" fmla="*/ 272327 w 544010"/>
                <a:gd name="connsiteY6" fmla="*/ 1064723 h 1065467"/>
                <a:gd name="connsiteX7" fmla="*/ 544010 w 544010"/>
                <a:gd name="connsiteY7" fmla="*/ 750102 h 1065467"/>
                <a:gd name="connsiteX8" fmla="*/ 544010 w 544010"/>
                <a:gd name="connsiteY8" fmla="*/ 0 h 1065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4010" h="1065467">
                  <a:moveTo>
                    <a:pt x="0" y="0"/>
                  </a:moveTo>
                  <a:lnTo>
                    <a:pt x="0" y="750102"/>
                  </a:lnTo>
                  <a:lnTo>
                    <a:pt x="271684" y="1064723"/>
                  </a:lnTo>
                  <a:lnTo>
                    <a:pt x="271684" y="1065467"/>
                  </a:lnTo>
                  <a:lnTo>
                    <a:pt x="272005" y="1065095"/>
                  </a:lnTo>
                  <a:lnTo>
                    <a:pt x="272327" y="1065467"/>
                  </a:lnTo>
                  <a:lnTo>
                    <a:pt x="272327" y="1064723"/>
                  </a:lnTo>
                  <a:lnTo>
                    <a:pt x="544010" y="750102"/>
                  </a:lnTo>
                  <a:lnTo>
                    <a:pt x="544010" y="0"/>
                  </a:lnTo>
                  <a:close/>
                </a:path>
              </a:pathLst>
            </a:custGeom>
            <a:solidFill>
              <a:srgbClr val="F8DA9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latin typeface="思源黑体 CN Normal" panose="020B0400000000000000" pitchFamily="34" charset="-122"/>
                <a:ea typeface="思源黑体 CN Medium" panose="020B0600000000000000" pitchFamily="34" charset="-122"/>
                <a:sym typeface="思源黑体 CN Normal" panose="020B0400000000000000" pitchFamily="34" charset="-122"/>
              </a:endParaRPr>
            </a:p>
          </p:txBody>
        </p:sp>
        <p:sp>
          <p:nvSpPr>
            <p:cNvPr id="5" name="任意多边形 63">
              <a:extLst>
                <a:ext uri="{FF2B5EF4-FFF2-40B4-BE49-F238E27FC236}">
                  <a16:creationId xmlns:a16="http://schemas.microsoft.com/office/drawing/2014/main" id="{B74C9004-FBDC-6C22-48A8-98C2C76152C9}"/>
                </a:ext>
              </a:extLst>
            </p:cNvPr>
            <p:cNvSpPr/>
            <p:nvPr/>
          </p:nvSpPr>
          <p:spPr>
            <a:xfrm rot="16200000" flipH="1">
              <a:off x="223473" y="5903"/>
              <a:ext cx="544010" cy="990956"/>
            </a:xfrm>
            <a:custGeom>
              <a:avLst/>
              <a:gdLst>
                <a:gd name="connsiteX0" fmla="*/ 0 w 544010"/>
                <a:gd name="connsiteY0" fmla="*/ 0 h 990956"/>
                <a:gd name="connsiteX1" fmla="*/ 0 w 544010"/>
                <a:gd name="connsiteY1" fmla="*/ 675591 h 990956"/>
                <a:gd name="connsiteX2" fmla="*/ 271684 w 544010"/>
                <a:gd name="connsiteY2" fmla="*/ 990212 h 990956"/>
                <a:gd name="connsiteX3" fmla="*/ 271684 w 544010"/>
                <a:gd name="connsiteY3" fmla="*/ 990956 h 990956"/>
                <a:gd name="connsiteX4" fmla="*/ 272005 w 544010"/>
                <a:gd name="connsiteY4" fmla="*/ 990584 h 990956"/>
                <a:gd name="connsiteX5" fmla="*/ 272327 w 544010"/>
                <a:gd name="connsiteY5" fmla="*/ 990956 h 990956"/>
                <a:gd name="connsiteX6" fmla="*/ 272327 w 544010"/>
                <a:gd name="connsiteY6" fmla="*/ 990212 h 990956"/>
                <a:gd name="connsiteX7" fmla="*/ 544010 w 544010"/>
                <a:gd name="connsiteY7" fmla="*/ 675591 h 990956"/>
                <a:gd name="connsiteX8" fmla="*/ 544010 w 544010"/>
                <a:gd name="connsiteY8" fmla="*/ 0 h 990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4010" h="990956">
                  <a:moveTo>
                    <a:pt x="0" y="0"/>
                  </a:moveTo>
                  <a:lnTo>
                    <a:pt x="0" y="675591"/>
                  </a:lnTo>
                  <a:lnTo>
                    <a:pt x="271684" y="990212"/>
                  </a:lnTo>
                  <a:lnTo>
                    <a:pt x="271684" y="990956"/>
                  </a:lnTo>
                  <a:lnTo>
                    <a:pt x="272005" y="990584"/>
                  </a:lnTo>
                  <a:lnTo>
                    <a:pt x="272327" y="990956"/>
                  </a:lnTo>
                  <a:lnTo>
                    <a:pt x="272327" y="990212"/>
                  </a:lnTo>
                  <a:lnTo>
                    <a:pt x="544010" y="675591"/>
                  </a:lnTo>
                  <a:lnTo>
                    <a:pt x="54401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E90A05"/>
                </a:gs>
                <a:gs pos="73000">
                  <a:srgbClr val="A80804"/>
                </a:gs>
              </a:gsLst>
              <a:path path="circle">
                <a:fillToRect r="100000" b="100000"/>
              </a:path>
              <a:tileRect l="-100000" t="-100000"/>
            </a:gradFill>
            <a:ln w="57150">
              <a:noFill/>
            </a:ln>
            <a:effectLst>
              <a:outerShdw blurRad="203200" dist="76200" dir="5400000" sx="96000" sy="96000" algn="t" rotWithShape="0">
                <a:srgbClr val="A80804">
                  <a:alpha val="3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110000"/>
                </a:lnSpc>
              </a:pPr>
              <a:endParaRPr lang="zh-CN" altLang="en-US" sz="1600" dirty="0">
                <a:gradFill>
                  <a:gsLst>
                    <a:gs pos="5000">
                      <a:srgbClr val="BC1E1E"/>
                    </a:gs>
                    <a:gs pos="100000">
                      <a:srgbClr val="771313"/>
                    </a:gs>
                  </a:gsLst>
                  <a:lin ang="4800000" scaled="0"/>
                </a:gra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Normal" panose="020B0400000000000000" pitchFamily="34" charset="-122"/>
              </a:endParaRPr>
            </a:p>
          </p:txBody>
        </p:sp>
        <p:sp>
          <p:nvSpPr>
            <p:cNvPr id="6" name="燕尾形 5">
              <a:extLst>
                <a:ext uri="{FF2B5EF4-FFF2-40B4-BE49-F238E27FC236}">
                  <a16:creationId xmlns:a16="http://schemas.microsoft.com/office/drawing/2014/main" id="{B58E0130-866D-E9B4-2054-68F8C7175036}"/>
                </a:ext>
              </a:extLst>
            </p:cNvPr>
            <p:cNvSpPr/>
            <p:nvPr/>
          </p:nvSpPr>
          <p:spPr>
            <a:xfrm>
              <a:off x="495478" y="289507"/>
              <a:ext cx="313675" cy="423747"/>
            </a:xfrm>
            <a:prstGeom prst="chevron">
              <a:avLst>
                <a:gd name="adj" fmla="val 79774"/>
              </a:avLst>
            </a:prstGeom>
            <a:gradFill flip="none" rotWithShape="1">
              <a:gsLst>
                <a:gs pos="0">
                  <a:srgbClr val="F8DA9E">
                    <a:alpha val="0"/>
                  </a:srgbClr>
                </a:gs>
                <a:gs pos="100000">
                  <a:srgbClr val="F8DA9E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latin typeface="思源黑体 CN Normal" panose="020B0400000000000000" pitchFamily="34" charset="-122"/>
                <a:ea typeface="思源黑体 CN Medium" panose="020B0600000000000000" pitchFamily="34" charset="-122"/>
              </a:endParaRPr>
            </a:p>
          </p:txBody>
        </p:sp>
      </p:grpSp>
      <p:sp>
        <p:nvSpPr>
          <p:cNvPr id="7" name="文本框 6">
            <a:extLst>
              <a:ext uri="{FF2B5EF4-FFF2-40B4-BE49-F238E27FC236}">
                <a16:creationId xmlns:a16="http://schemas.microsoft.com/office/drawing/2014/main" id="{12EB8ADE-5B34-0C5F-CC00-F2F32EC73F91}"/>
              </a:ext>
            </a:extLst>
          </p:cNvPr>
          <p:cNvSpPr txBox="1"/>
          <p:nvPr/>
        </p:nvSpPr>
        <p:spPr>
          <a:xfrm>
            <a:off x="283929" y="797851"/>
            <a:ext cx="46122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>
              <a:spcBef>
                <a:spcPts val="300"/>
              </a:spcBef>
              <a:spcAft>
                <a:spcPts val="300"/>
              </a:spcAft>
            </a:pPr>
            <a:r>
              <a:rPr lang="en-US" altLang="zh-CN" sz="2000" b="1" dirty="0">
                <a:solidFill>
                  <a:srgbClr val="333333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3</a:t>
            </a:r>
            <a:r>
              <a:rPr lang="zh-CN" altLang="en-US" sz="2000" b="1" dirty="0">
                <a:solidFill>
                  <a:srgbClr val="333333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、值班管理</a:t>
            </a:r>
            <a:endParaRPr lang="en" altLang="zh-CN" sz="20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03C483C-A76C-784F-1067-A3837F6938C1}"/>
              </a:ext>
            </a:extLst>
          </p:cNvPr>
          <p:cNvSpPr txBox="1"/>
          <p:nvPr/>
        </p:nvSpPr>
        <p:spPr>
          <a:xfrm>
            <a:off x="344030" y="1111102"/>
            <a:ext cx="6406098" cy="4201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r>
              <a:rPr lang="zh-CN" altLang="en-US" sz="1600" dirty="0">
                <a:solidFill>
                  <a:srgbClr val="FF0000"/>
                </a:solidFill>
                <a:effectLst/>
                <a:latin typeface="TencentSans W3" panose="020C04030202040F0204" pitchFamily="34" charset="-122"/>
                <a:ea typeface="TencentSans W3" panose="020C04030202040F0204" pitchFamily="34" charset="-122"/>
              </a:rPr>
              <a:t>提升团队整体研发效率、提升故障处理效率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A207062-B9CD-CC49-AF6C-A2AC60024631}"/>
              </a:ext>
            </a:extLst>
          </p:cNvPr>
          <p:cNvSpPr txBox="1"/>
          <p:nvPr/>
        </p:nvSpPr>
        <p:spPr>
          <a:xfrm>
            <a:off x="6396943" y="825838"/>
            <a:ext cx="46122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>
              <a:spcBef>
                <a:spcPts val="300"/>
              </a:spcBef>
              <a:spcAft>
                <a:spcPts val="300"/>
              </a:spcAft>
            </a:pPr>
            <a:r>
              <a:rPr lang="en-US" altLang="zh-CN" sz="2000" b="1" dirty="0">
                <a:solidFill>
                  <a:srgbClr val="333333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4</a:t>
            </a:r>
            <a:r>
              <a:rPr lang="zh-CN" altLang="en-US" sz="2000" b="1" dirty="0">
                <a:solidFill>
                  <a:srgbClr val="333333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、升级策略</a:t>
            </a:r>
            <a:endParaRPr lang="en" altLang="zh-CN" sz="2000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C5FA7C8-A2AF-E22A-C49C-D742F22CB9CB}"/>
              </a:ext>
            </a:extLst>
          </p:cNvPr>
          <p:cNvSpPr txBox="1"/>
          <p:nvPr/>
        </p:nvSpPr>
        <p:spPr>
          <a:xfrm>
            <a:off x="6411964" y="3607891"/>
            <a:ext cx="46122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>
              <a:spcBef>
                <a:spcPts val="300"/>
              </a:spcBef>
              <a:spcAft>
                <a:spcPts val="300"/>
              </a:spcAft>
            </a:pPr>
            <a:r>
              <a:rPr lang="en-US" altLang="zh-CN" sz="2000" b="1" dirty="0">
                <a:solidFill>
                  <a:srgbClr val="333333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5</a:t>
            </a:r>
            <a:r>
              <a:rPr lang="zh-CN" altLang="en-US" sz="2000" b="1" dirty="0">
                <a:solidFill>
                  <a:srgbClr val="333333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、工单管理</a:t>
            </a:r>
            <a:endParaRPr lang="en-US" altLang="zh-CN" sz="2000" b="1" dirty="0">
              <a:solidFill>
                <a:srgbClr val="333333"/>
              </a:solidFill>
              <a:latin typeface="TencentSans W7" panose="020C04030202040F0204" pitchFamily="34" charset="-122"/>
              <a:ea typeface="TencentSans W7" panose="020C04030202040F0204" pitchFamily="34" charset="-122"/>
            </a:endParaRPr>
          </a:p>
        </p:txBody>
      </p:sp>
      <p:graphicFrame>
        <p:nvGraphicFramePr>
          <p:cNvPr id="11" name="表格 10">
            <a:extLst>
              <a:ext uri="{FF2B5EF4-FFF2-40B4-BE49-F238E27FC236}">
                <a16:creationId xmlns:a16="http://schemas.microsoft.com/office/drawing/2014/main" id="{4ADC2EEF-4C73-14EC-13A7-3A3D2976AC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776678"/>
              </p:ext>
            </p:extLst>
          </p:nvPr>
        </p:nvGraphicFramePr>
        <p:xfrm>
          <a:off x="448427" y="1596325"/>
          <a:ext cx="5632552" cy="2210520"/>
        </p:xfrm>
        <a:graphic>
          <a:graphicData uri="http://schemas.openxmlformats.org/drawingml/2006/table">
            <a:tbl>
              <a:tblPr/>
              <a:tblGrid>
                <a:gridCol w="2825654">
                  <a:extLst>
                    <a:ext uri="{9D8B030D-6E8A-4147-A177-3AD203B41FA5}">
                      <a16:colId xmlns:a16="http://schemas.microsoft.com/office/drawing/2014/main" val="4037230356"/>
                    </a:ext>
                  </a:extLst>
                </a:gridCol>
                <a:gridCol w="2806898">
                  <a:extLst>
                    <a:ext uri="{9D8B030D-6E8A-4147-A177-3AD203B41FA5}">
                      <a16:colId xmlns:a16="http://schemas.microsoft.com/office/drawing/2014/main" val="1319400979"/>
                    </a:ext>
                  </a:extLst>
                </a:gridCol>
              </a:tblGrid>
              <a:tr h="434030">
                <a:tc>
                  <a:txBody>
                    <a:bodyPr/>
                    <a:lstStyle/>
                    <a:p>
                      <a:pPr marL="0" algn="ctr" fontAlgn="ctr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zh-CN" altLang="en-US" sz="1600" b="1" i="0" spc="0" dirty="0">
                          <a:solidFill>
                            <a:srgbClr val="333333"/>
                          </a:solidFill>
                          <a:effectLst/>
                          <a:latin typeface="TencentSans W7" panose="020C04030202040F0204" pitchFamily="34" charset="-122"/>
                          <a:ea typeface="TencentSans W7" panose="020C04030202040F0204" pitchFamily="34" charset="-122"/>
                        </a:rPr>
                        <a:t>传统运营模式</a:t>
                      </a:r>
                      <a:endParaRPr lang="zh-CN" altLang="en-US" sz="1600" b="1" i="0" dirty="0">
                        <a:effectLst/>
                        <a:latin typeface="TencentSans W7" panose="020C04030202040F0204" pitchFamily="34" charset="-122"/>
                        <a:ea typeface="TencentSans W7" panose="020C04030202040F0204" pitchFamily="34" charset="-122"/>
                      </a:endParaRPr>
                    </a:p>
                  </a:txBody>
                  <a:tcPr marL="54691" marR="54691" marT="36460" marB="36460" anchor="ctr">
                    <a:lnL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fontAlgn="ctr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altLang="zh-CN" sz="1600" b="1" i="0" spc="0" dirty="0">
                          <a:solidFill>
                            <a:srgbClr val="333333"/>
                          </a:solidFill>
                          <a:effectLst/>
                          <a:latin typeface="TencentSans W7" panose="020C04030202040F0204" pitchFamily="34" charset="-122"/>
                          <a:ea typeface="TencentSans W7" panose="020C04030202040F0204" pitchFamily="34" charset="-122"/>
                        </a:rPr>
                        <a:t>On-Call</a:t>
                      </a:r>
                      <a:r>
                        <a:rPr lang="zh-CN" altLang="en-US" sz="1600" b="1" i="0" spc="0" dirty="0">
                          <a:solidFill>
                            <a:srgbClr val="333333"/>
                          </a:solidFill>
                          <a:effectLst/>
                          <a:latin typeface="TencentSans W7" panose="020C04030202040F0204" pitchFamily="34" charset="-122"/>
                          <a:ea typeface="TencentSans W7" panose="020C04030202040F0204" pitchFamily="34" charset="-122"/>
                        </a:rPr>
                        <a:t>值班模式</a:t>
                      </a:r>
                      <a:endParaRPr lang="zh-CN" altLang="en-US" sz="1600" b="1" i="0" dirty="0">
                        <a:effectLst/>
                        <a:latin typeface="TencentSans W7" panose="020C04030202040F0204" pitchFamily="34" charset="-122"/>
                        <a:ea typeface="TencentSans W7" panose="020C04030202040F0204" pitchFamily="34" charset="-122"/>
                      </a:endParaRPr>
                    </a:p>
                  </a:txBody>
                  <a:tcPr marL="54691" marR="54691" marT="36460" marB="36460" anchor="ctr">
                    <a:lnL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8673929"/>
                  </a:ext>
                </a:extLst>
              </a:tr>
              <a:tr h="1776490">
                <a:tc>
                  <a:txBody>
                    <a:bodyPr/>
                    <a:lstStyle/>
                    <a:p>
                      <a:pPr marL="0" algn="l" fontAlgn="ctr">
                        <a:lnSpc>
                          <a:spcPct val="13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endParaRPr lang="en-US" altLang="zh-CN" sz="1400" b="0" i="0" dirty="0">
                        <a:effectLst/>
                        <a:latin typeface="TencentSans W3" panose="020C04030202040F0204" pitchFamily="34" charset="-122"/>
                        <a:ea typeface="TencentSans W3" panose="020C04030202040F0204" pitchFamily="34" charset="-122"/>
                      </a:endParaRPr>
                    </a:p>
                    <a:p>
                      <a:pPr marL="0" algn="l" fontAlgn="ctr">
                        <a:lnSpc>
                          <a:spcPct val="13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endParaRPr lang="en-US" altLang="zh-CN" sz="1400" b="0" i="0" dirty="0">
                        <a:effectLst/>
                        <a:latin typeface="TencentSans W3" panose="020C04030202040F0204" pitchFamily="34" charset="-122"/>
                        <a:ea typeface="TencentSans W3" panose="020C04030202040F0204" pitchFamily="34" charset="-122"/>
                      </a:endParaRPr>
                    </a:p>
                    <a:p>
                      <a:pPr marL="0" algn="l" fontAlgn="ctr">
                        <a:lnSpc>
                          <a:spcPct val="13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endParaRPr lang="en-US" altLang="zh-CN" sz="1400" b="0" i="0" dirty="0">
                        <a:effectLst/>
                        <a:latin typeface="TencentSans W3" panose="020C04030202040F0204" pitchFamily="34" charset="-122"/>
                        <a:ea typeface="TencentSans W3" panose="020C04030202040F0204" pitchFamily="34" charset="-122"/>
                      </a:endParaRPr>
                    </a:p>
                    <a:p>
                      <a:pPr marL="0" algn="l" fontAlgn="ctr">
                        <a:lnSpc>
                          <a:spcPct val="13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endParaRPr lang="en-US" altLang="zh-CN" sz="1400" b="0" i="0" dirty="0">
                        <a:effectLst/>
                        <a:latin typeface="TencentSans W3" panose="020C04030202040F0204" pitchFamily="34" charset="-122"/>
                        <a:ea typeface="TencentSans W3" panose="020C04030202040F0204" pitchFamily="34" charset="-122"/>
                      </a:endParaRPr>
                    </a:p>
                  </a:txBody>
                  <a:tcPr marL="54691" marR="54691" marT="36460" marB="36460" anchor="ctr">
                    <a:lnL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fontAlgn="ctr">
                        <a:lnSpc>
                          <a:spcPct val="13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endParaRPr lang="zh-CN" altLang="en-US" sz="1400" b="0" i="0" dirty="0">
                        <a:effectLst/>
                        <a:latin typeface="TencentSans W3" panose="020C04030202040F0204" pitchFamily="34" charset="-122"/>
                        <a:ea typeface="TencentSans W3" panose="020C04030202040F0204" pitchFamily="34" charset="-122"/>
                      </a:endParaRPr>
                    </a:p>
                  </a:txBody>
                  <a:tcPr marL="54691" marR="54691" marT="36460" marB="36460" anchor="ctr">
                    <a:lnL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54395997"/>
                  </a:ext>
                </a:extLst>
              </a:tr>
            </a:tbl>
          </a:graphicData>
        </a:graphic>
      </p:graphicFrame>
      <p:cxnSp>
        <p:nvCxnSpPr>
          <p:cNvPr id="12" name="直线连接符 11">
            <a:extLst>
              <a:ext uri="{FF2B5EF4-FFF2-40B4-BE49-F238E27FC236}">
                <a16:creationId xmlns:a16="http://schemas.microsoft.com/office/drawing/2014/main" id="{32A6C952-D1FE-B8E0-97A7-644BEDCE4E64}"/>
              </a:ext>
            </a:extLst>
          </p:cNvPr>
          <p:cNvCxnSpPr>
            <a:cxnSpLocks/>
          </p:cNvCxnSpPr>
          <p:nvPr/>
        </p:nvCxnSpPr>
        <p:spPr>
          <a:xfrm>
            <a:off x="6246471" y="902956"/>
            <a:ext cx="0" cy="552586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9536B243-713C-4E9E-6607-8CDA8F12A9F1}"/>
              </a:ext>
            </a:extLst>
          </p:cNvPr>
          <p:cNvSpPr txBox="1"/>
          <p:nvPr/>
        </p:nvSpPr>
        <p:spPr>
          <a:xfrm>
            <a:off x="6411963" y="1225949"/>
            <a:ext cx="2248361" cy="8664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r>
              <a:rPr lang="zh-CN" altLang="en-US" sz="1600" dirty="0">
                <a:solidFill>
                  <a:srgbClr val="FF0000"/>
                </a:solidFill>
                <a:effectLst/>
                <a:latin typeface="TencentSans W3" panose="020C04030202040F0204" pitchFamily="34" charset="-122"/>
                <a:ea typeface="TencentSans W3" panose="020C04030202040F0204" pitchFamily="34" charset="-122"/>
              </a:rPr>
              <a:t>多级别满足灵活性</a:t>
            </a:r>
            <a:endParaRPr lang="en-US" altLang="zh-CN" sz="1600" dirty="0">
              <a:solidFill>
                <a:srgbClr val="FF0000"/>
              </a:solidFill>
              <a:effectLst/>
              <a:latin typeface="TencentSans W3" panose="020C04030202040F0204" pitchFamily="34" charset="-122"/>
              <a:ea typeface="TencentSans W3" panose="020C04030202040F0204" pitchFamily="34" charset="-122"/>
            </a:endParaRPr>
          </a:p>
          <a:p>
            <a:pPr lvl="0" algn="l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r>
              <a:rPr lang="zh-CN" altLang="en-US" sz="1600" dirty="0">
                <a:solidFill>
                  <a:srgbClr val="FF0000"/>
                </a:solidFill>
                <a:latin typeface="TencentSans W3" panose="020C04030202040F0204" pitchFamily="34" charset="-122"/>
                <a:ea typeface="TencentSans W3" panose="020C04030202040F0204" pitchFamily="34" charset="-122"/>
              </a:rPr>
              <a:t>多层级满足多角色</a:t>
            </a:r>
            <a:endParaRPr lang="zh-CN" altLang="en-US" sz="1600" dirty="0">
              <a:solidFill>
                <a:srgbClr val="FF0000"/>
              </a:solidFill>
              <a:effectLst/>
              <a:latin typeface="TencentSans W3" panose="020C04030202040F0204" pitchFamily="34" charset="-122"/>
              <a:ea typeface="TencentSans W3" panose="020C04030202040F0204" pitchFamily="34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57C39139-AD91-8CBD-01AB-E02DDBC14C1E}"/>
              </a:ext>
            </a:extLst>
          </p:cNvPr>
          <p:cNvSpPr txBox="1"/>
          <p:nvPr/>
        </p:nvSpPr>
        <p:spPr>
          <a:xfrm>
            <a:off x="6396943" y="4057996"/>
            <a:ext cx="1981850" cy="7895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r>
              <a:rPr lang="zh-CN" altLang="en-US" sz="1600" dirty="0">
                <a:solidFill>
                  <a:srgbClr val="FF0000"/>
                </a:solidFill>
                <a:latin typeface="TencentSans W3" panose="020C04030202040F0204" pitchFamily="34" charset="-122"/>
                <a:ea typeface="TencentSans W3" panose="020C04030202040F0204" pitchFamily="34" charset="-122"/>
              </a:rPr>
              <a:t>串联大部分</a:t>
            </a:r>
            <a:r>
              <a:rPr lang="en-US" altLang="zh-CN" sz="1600" dirty="0">
                <a:solidFill>
                  <a:srgbClr val="FF0000"/>
                </a:solidFill>
                <a:latin typeface="TencentSans W3" panose="020C04030202040F0204" pitchFamily="34" charset="-122"/>
                <a:ea typeface="TencentSans W3" panose="020C04030202040F0204" pitchFamily="34" charset="-122"/>
              </a:rPr>
              <a:t>On-Call</a:t>
            </a:r>
            <a:r>
              <a:rPr lang="zh-CN" altLang="en-US" sz="1600" dirty="0">
                <a:solidFill>
                  <a:srgbClr val="FF0000"/>
                </a:solidFill>
                <a:latin typeface="TencentSans W3" panose="020C04030202040F0204" pitchFamily="34" charset="-122"/>
                <a:ea typeface="TencentSans W3" panose="020C04030202040F0204" pitchFamily="34" charset="-122"/>
              </a:rPr>
              <a:t>能力</a:t>
            </a:r>
            <a:endParaRPr lang="en-US" altLang="zh-CN" sz="1600" dirty="0">
              <a:solidFill>
                <a:srgbClr val="FF0000"/>
              </a:solidFill>
              <a:effectLst/>
              <a:latin typeface="TencentSans W3" panose="020C04030202040F0204" pitchFamily="34" charset="-122"/>
              <a:ea typeface="TencentSans W3" panose="020C04030202040F0204" pitchFamily="34" charset="-122"/>
            </a:endParaRPr>
          </a:p>
        </p:txBody>
      </p:sp>
      <p:cxnSp>
        <p:nvCxnSpPr>
          <p:cNvPr id="16" name="直线连接符 15">
            <a:extLst>
              <a:ext uri="{FF2B5EF4-FFF2-40B4-BE49-F238E27FC236}">
                <a16:creationId xmlns:a16="http://schemas.microsoft.com/office/drawing/2014/main" id="{268D06D9-87F9-AD45-F9BE-15085CE0884D}"/>
              </a:ext>
            </a:extLst>
          </p:cNvPr>
          <p:cNvCxnSpPr>
            <a:cxnSpLocks/>
          </p:cNvCxnSpPr>
          <p:nvPr/>
        </p:nvCxnSpPr>
        <p:spPr>
          <a:xfrm flipH="1">
            <a:off x="6408409" y="3574831"/>
            <a:ext cx="5680302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图片 16">
            <a:extLst>
              <a:ext uri="{FF2B5EF4-FFF2-40B4-BE49-F238E27FC236}">
                <a16:creationId xmlns:a16="http://schemas.microsoft.com/office/drawing/2014/main" id="{33797F7E-6051-E094-CE9A-8BD5932536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8793" y="3823966"/>
            <a:ext cx="3506850" cy="2524932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7229797A-72D9-5FD4-FA7E-1018949B2F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428" y="3823966"/>
            <a:ext cx="5294386" cy="2604858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16849961-17A3-6891-7525-0FAEE0A3AA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874" y="2229118"/>
            <a:ext cx="1965862" cy="1417613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CA01D815-72ED-EE05-7DCE-9D08890BC3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52880" y="2039606"/>
            <a:ext cx="1682956" cy="1737496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6CE0335E-2982-4F37-CB1F-53ED0EBF19E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81474" y="1217947"/>
            <a:ext cx="3701488" cy="2267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1645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75FB293-4581-E04E-F768-21C32DB5AEE3}"/>
              </a:ext>
            </a:extLst>
          </p:cNvPr>
          <p:cNvSpPr txBox="1"/>
          <p:nvPr/>
        </p:nvSpPr>
        <p:spPr>
          <a:xfrm>
            <a:off x="1051491" y="194414"/>
            <a:ext cx="7757971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2400" b="1" spc="300" dirty="0">
                <a:ln w="15875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76200" dist="38100" dir="2700000" algn="tl" rotWithShape="0">
                    <a:schemeClr val="tx1">
                      <a:lumMod val="75000"/>
                      <a:lumOff val="25000"/>
                      <a:alpha val="21000"/>
                    </a:schemeClr>
                  </a:outerShdw>
                  <a:reflection blurRad="127000" stA="24000" endPos="28000" dist="29997" dir="5400000" sy="-100000" algn="bl" rotWithShape="0"/>
                </a:effectLst>
                <a:latin typeface="Microsoft YaHei" panose="020B0503020204020204" pitchFamily="34" charset="-122"/>
                <a:ea typeface="Microsoft YaHei" panose="020B0503020204020204" pitchFamily="34" charset="-122"/>
                <a:sym typeface="思源黑体 CN Normal" panose="020B0400000000000000" pitchFamily="34" charset="-122"/>
              </a:rPr>
              <a:t>在鹅厂的大规模落地实践 </a:t>
            </a:r>
            <a:r>
              <a:rPr lang="en-US" altLang="zh-CN" sz="2400" b="1" spc="300" dirty="0">
                <a:ln w="15875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76200" dist="38100" dir="2700000" algn="tl" rotWithShape="0">
                    <a:schemeClr val="tx1">
                      <a:lumMod val="75000"/>
                      <a:lumOff val="25000"/>
                      <a:alpha val="21000"/>
                    </a:schemeClr>
                  </a:outerShdw>
                  <a:reflection blurRad="127000" stA="24000" endPos="28000" dist="29997" dir="5400000" sy="-100000" algn="bl" rotWithShape="0"/>
                </a:effectLst>
                <a:latin typeface="Microsoft YaHei" panose="020B0503020204020204" pitchFamily="34" charset="-122"/>
                <a:ea typeface="Microsoft YaHei" panose="020B0503020204020204" pitchFamily="34" charset="-122"/>
                <a:sym typeface="思源黑体 CN Normal" panose="020B0400000000000000" pitchFamily="34" charset="-122"/>
              </a:rPr>
              <a:t>–</a:t>
            </a:r>
            <a:r>
              <a:rPr lang="zh-CN" altLang="en-US" sz="2400" b="1" spc="300" dirty="0">
                <a:ln w="15875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76200" dist="38100" dir="2700000" algn="tl" rotWithShape="0">
                    <a:schemeClr val="tx1">
                      <a:lumMod val="75000"/>
                      <a:lumOff val="25000"/>
                      <a:alpha val="21000"/>
                    </a:schemeClr>
                  </a:outerShdw>
                  <a:reflection blurRad="127000" stA="24000" endPos="28000" dist="29997" dir="5400000" sy="-100000" algn="bl" rotWithShape="0"/>
                </a:effectLst>
                <a:latin typeface="Microsoft YaHei" panose="020B0503020204020204" pitchFamily="34" charset="-122"/>
                <a:ea typeface="Microsoft YaHei" panose="020B0503020204020204" pitchFamily="34" charset="-122"/>
                <a:sym typeface="思源黑体 CN Normal" panose="020B0400000000000000" pitchFamily="34" charset="-122"/>
              </a:rPr>
              <a:t> 质量数据模型</a:t>
            </a:r>
            <a:endParaRPr lang="zh-CN" altLang="en-US" sz="2400" b="1" spc="30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76200" dist="38100" dir="2700000" algn="tl" rotWithShape="0">
                  <a:schemeClr val="tx1">
                    <a:lumMod val="75000"/>
                    <a:lumOff val="25000"/>
                    <a:alpha val="21000"/>
                  </a:schemeClr>
                </a:outerShdw>
                <a:reflection blurRad="127000" stA="24000" endPos="28000" dist="29997" dir="5400000" sy="-100000" algn="bl" rotWithShape="0"/>
              </a:effectLst>
              <a:latin typeface="Microsoft YaHei" panose="020B0503020204020204" pitchFamily="34" charset="-122"/>
              <a:ea typeface="Microsoft YaHei" panose="020B0503020204020204" pitchFamily="34" charset="-122"/>
              <a:sym typeface="思源黑体 CN Normal" panose="020B0400000000000000" pitchFamily="34" charset="-122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D68BE945-1650-EAB9-A31C-17B360DD349A}"/>
              </a:ext>
            </a:extLst>
          </p:cNvPr>
          <p:cNvGrpSpPr/>
          <p:nvPr/>
        </p:nvGrpSpPr>
        <p:grpSpPr>
          <a:xfrm>
            <a:off x="0" y="194413"/>
            <a:ext cx="968770" cy="461665"/>
            <a:chOff x="0" y="229376"/>
            <a:chExt cx="1065467" cy="544011"/>
          </a:xfrm>
        </p:grpSpPr>
        <p:sp>
          <p:nvSpPr>
            <p:cNvPr id="4" name="任意多边形 61">
              <a:extLst>
                <a:ext uri="{FF2B5EF4-FFF2-40B4-BE49-F238E27FC236}">
                  <a16:creationId xmlns:a16="http://schemas.microsoft.com/office/drawing/2014/main" id="{A86EB212-1B37-7DB4-1AD6-5FFA52E36260}"/>
                </a:ext>
              </a:extLst>
            </p:cNvPr>
            <p:cNvSpPr/>
            <p:nvPr/>
          </p:nvSpPr>
          <p:spPr>
            <a:xfrm rot="16200000" flipH="1">
              <a:off x="260729" y="-31352"/>
              <a:ext cx="544010" cy="1065467"/>
            </a:xfrm>
            <a:custGeom>
              <a:avLst/>
              <a:gdLst>
                <a:gd name="connsiteX0" fmla="*/ 0 w 544010"/>
                <a:gd name="connsiteY0" fmla="*/ 0 h 1065467"/>
                <a:gd name="connsiteX1" fmla="*/ 0 w 544010"/>
                <a:gd name="connsiteY1" fmla="*/ 750102 h 1065467"/>
                <a:gd name="connsiteX2" fmla="*/ 271684 w 544010"/>
                <a:gd name="connsiteY2" fmla="*/ 1064723 h 1065467"/>
                <a:gd name="connsiteX3" fmla="*/ 271684 w 544010"/>
                <a:gd name="connsiteY3" fmla="*/ 1065467 h 1065467"/>
                <a:gd name="connsiteX4" fmla="*/ 272005 w 544010"/>
                <a:gd name="connsiteY4" fmla="*/ 1065095 h 1065467"/>
                <a:gd name="connsiteX5" fmla="*/ 272327 w 544010"/>
                <a:gd name="connsiteY5" fmla="*/ 1065467 h 1065467"/>
                <a:gd name="connsiteX6" fmla="*/ 272327 w 544010"/>
                <a:gd name="connsiteY6" fmla="*/ 1064723 h 1065467"/>
                <a:gd name="connsiteX7" fmla="*/ 544010 w 544010"/>
                <a:gd name="connsiteY7" fmla="*/ 750102 h 1065467"/>
                <a:gd name="connsiteX8" fmla="*/ 544010 w 544010"/>
                <a:gd name="connsiteY8" fmla="*/ 0 h 1065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4010" h="1065467">
                  <a:moveTo>
                    <a:pt x="0" y="0"/>
                  </a:moveTo>
                  <a:lnTo>
                    <a:pt x="0" y="750102"/>
                  </a:lnTo>
                  <a:lnTo>
                    <a:pt x="271684" y="1064723"/>
                  </a:lnTo>
                  <a:lnTo>
                    <a:pt x="271684" y="1065467"/>
                  </a:lnTo>
                  <a:lnTo>
                    <a:pt x="272005" y="1065095"/>
                  </a:lnTo>
                  <a:lnTo>
                    <a:pt x="272327" y="1065467"/>
                  </a:lnTo>
                  <a:lnTo>
                    <a:pt x="272327" y="1064723"/>
                  </a:lnTo>
                  <a:lnTo>
                    <a:pt x="544010" y="750102"/>
                  </a:lnTo>
                  <a:lnTo>
                    <a:pt x="544010" y="0"/>
                  </a:lnTo>
                  <a:close/>
                </a:path>
              </a:pathLst>
            </a:custGeom>
            <a:solidFill>
              <a:srgbClr val="F8DA9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latin typeface="思源黑体 CN Normal" panose="020B0400000000000000" pitchFamily="34" charset="-122"/>
                <a:ea typeface="思源黑体 CN Medium" panose="020B0600000000000000" pitchFamily="34" charset="-122"/>
                <a:sym typeface="思源黑体 CN Normal" panose="020B0400000000000000" pitchFamily="34" charset="-122"/>
              </a:endParaRPr>
            </a:p>
          </p:txBody>
        </p:sp>
        <p:sp>
          <p:nvSpPr>
            <p:cNvPr id="5" name="任意多边形 63">
              <a:extLst>
                <a:ext uri="{FF2B5EF4-FFF2-40B4-BE49-F238E27FC236}">
                  <a16:creationId xmlns:a16="http://schemas.microsoft.com/office/drawing/2014/main" id="{B74C9004-FBDC-6C22-48A8-98C2C76152C9}"/>
                </a:ext>
              </a:extLst>
            </p:cNvPr>
            <p:cNvSpPr/>
            <p:nvPr/>
          </p:nvSpPr>
          <p:spPr>
            <a:xfrm rot="16200000" flipH="1">
              <a:off x="223473" y="5903"/>
              <a:ext cx="544010" cy="990956"/>
            </a:xfrm>
            <a:custGeom>
              <a:avLst/>
              <a:gdLst>
                <a:gd name="connsiteX0" fmla="*/ 0 w 544010"/>
                <a:gd name="connsiteY0" fmla="*/ 0 h 990956"/>
                <a:gd name="connsiteX1" fmla="*/ 0 w 544010"/>
                <a:gd name="connsiteY1" fmla="*/ 675591 h 990956"/>
                <a:gd name="connsiteX2" fmla="*/ 271684 w 544010"/>
                <a:gd name="connsiteY2" fmla="*/ 990212 h 990956"/>
                <a:gd name="connsiteX3" fmla="*/ 271684 w 544010"/>
                <a:gd name="connsiteY3" fmla="*/ 990956 h 990956"/>
                <a:gd name="connsiteX4" fmla="*/ 272005 w 544010"/>
                <a:gd name="connsiteY4" fmla="*/ 990584 h 990956"/>
                <a:gd name="connsiteX5" fmla="*/ 272327 w 544010"/>
                <a:gd name="connsiteY5" fmla="*/ 990956 h 990956"/>
                <a:gd name="connsiteX6" fmla="*/ 272327 w 544010"/>
                <a:gd name="connsiteY6" fmla="*/ 990212 h 990956"/>
                <a:gd name="connsiteX7" fmla="*/ 544010 w 544010"/>
                <a:gd name="connsiteY7" fmla="*/ 675591 h 990956"/>
                <a:gd name="connsiteX8" fmla="*/ 544010 w 544010"/>
                <a:gd name="connsiteY8" fmla="*/ 0 h 990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4010" h="990956">
                  <a:moveTo>
                    <a:pt x="0" y="0"/>
                  </a:moveTo>
                  <a:lnTo>
                    <a:pt x="0" y="675591"/>
                  </a:lnTo>
                  <a:lnTo>
                    <a:pt x="271684" y="990212"/>
                  </a:lnTo>
                  <a:lnTo>
                    <a:pt x="271684" y="990956"/>
                  </a:lnTo>
                  <a:lnTo>
                    <a:pt x="272005" y="990584"/>
                  </a:lnTo>
                  <a:lnTo>
                    <a:pt x="272327" y="990956"/>
                  </a:lnTo>
                  <a:lnTo>
                    <a:pt x="272327" y="990212"/>
                  </a:lnTo>
                  <a:lnTo>
                    <a:pt x="544010" y="675591"/>
                  </a:lnTo>
                  <a:lnTo>
                    <a:pt x="54401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E90A05"/>
                </a:gs>
                <a:gs pos="73000">
                  <a:srgbClr val="A80804"/>
                </a:gs>
              </a:gsLst>
              <a:path path="circle">
                <a:fillToRect r="100000" b="100000"/>
              </a:path>
              <a:tileRect l="-100000" t="-100000"/>
            </a:gradFill>
            <a:ln w="57150">
              <a:noFill/>
            </a:ln>
            <a:effectLst>
              <a:outerShdw blurRad="203200" dist="76200" dir="5400000" sx="96000" sy="96000" algn="t" rotWithShape="0">
                <a:srgbClr val="A80804">
                  <a:alpha val="3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110000"/>
                </a:lnSpc>
              </a:pPr>
              <a:endParaRPr lang="zh-CN" altLang="en-US" sz="1600" dirty="0">
                <a:gradFill>
                  <a:gsLst>
                    <a:gs pos="5000">
                      <a:srgbClr val="BC1E1E"/>
                    </a:gs>
                    <a:gs pos="100000">
                      <a:srgbClr val="771313"/>
                    </a:gs>
                  </a:gsLst>
                  <a:lin ang="4800000" scaled="0"/>
                </a:gra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Normal" panose="020B0400000000000000" pitchFamily="34" charset="-122"/>
              </a:endParaRPr>
            </a:p>
          </p:txBody>
        </p:sp>
        <p:sp>
          <p:nvSpPr>
            <p:cNvPr id="6" name="燕尾形 5">
              <a:extLst>
                <a:ext uri="{FF2B5EF4-FFF2-40B4-BE49-F238E27FC236}">
                  <a16:creationId xmlns:a16="http://schemas.microsoft.com/office/drawing/2014/main" id="{B58E0130-866D-E9B4-2054-68F8C7175036}"/>
                </a:ext>
              </a:extLst>
            </p:cNvPr>
            <p:cNvSpPr/>
            <p:nvPr/>
          </p:nvSpPr>
          <p:spPr>
            <a:xfrm>
              <a:off x="495478" y="289507"/>
              <a:ext cx="313675" cy="423747"/>
            </a:xfrm>
            <a:prstGeom prst="chevron">
              <a:avLst>
                <a:gd name="adj" fmla="val 79774"/>
              </a:avLst>
            </a:prstGeom>
            <a:gradFill flip="none" rotWithShape="1">
              <a:gsLst>
                <a:gs pos="0">
                  <a:srgbClr val="F8DA9E">
                    <a:alpha val="0"/>
                  </a:srgbClr>
                </a:gs>
                <a:gs pos="100000">
                  <a:srgbClr val="F8DA9E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latin typeface="思源黑体 CN Normal" panose="020B0400000000000000" pitchFamily="34" charset="-122"/>
                <a:ea typeface="思源黑体 CN Medium" panose="020B0600000000000000" pitchFamily="34" charset="-122"/>
              </a:endParaRPr>
            </a:p>
          </p:txBody>
        </p:sp>
      </p:grpSp>
      <p:sp>
        <p:nvSpPr>
          <p:cNvPr id="7" name="文本框 6">
            <a:extLst>
              <a:ext uri="{FF2B5EF4-FFF2-40B4-BE49-F238E27FC236}">
                <a16:creationId xmlns:a16="http://schemas.microsoft.com/office/drawing/2014/main" id="{12D83470-C85A-6662-18CB-1BD25A6A182A}"/>
              </a:ext>
            </a:extLst>
          </p:cNvPr>
          <p:cNvSpPr txBox="1"/>
          <p:nvPr/>
        </p:nvSpPr>
        <p:spPr>
          <a:xfrm>
            <a:off x="593114" y="834906"/>
            <a:ext cx="46122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>
              <a:spcBef>
                <a:spcPts val="300"/>
              </a:spcBef>
              <a:spcAft>
                <a:spcPts val="300"/>
              </a:spcAft>
            </a:pPr>
            <a:r>
              <a:rPr lang="en-US" altLang="zh-CN" sz="2000" b="1" dirty="0">
                <a:solidFill>
                  <a:srgbClr val="333333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1</a:t>
            </a:r>
            <a:r>
              <a:rPr lang="zh-CN" altLang="en-US" sz="2000" b="1" dirty="0">
                <a:solidFill>
                  <a:srgbClr val="333333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、数据模型分阶段</a:t>
            </a:r>
            <a:endParaRPr lang="en" altLang="zh-CN" sz="20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0161A02-4F03-69E0-A59B-190EDCE6ECED}"/>
              </a:ext>
            </a:extLst>
          </p:cNvPr>
          <p:cNvSpPr txBox="1"/>
          <p:nvPr/>
        </p:nvSpPr>
        <p:spPr>
          <a:xfrm>
            <a:off x="593114" y="3385217"/>
            <a:ext cx="46122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>
              <a:spcBef>
                <a:spcPts val="300"/>
              </a:spcBef>
              <a:spcAft>
                <a:spcPts val="300"/>
              </a:spcAft>
            </a:pPr>
            <a:r>
              <a:rPr lang="en-US" altLang="zh-CN" sz="2000" b="1" dirty="0">
                <a:solidFill>
                  <a:srgbClr val="333333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2</a:t>
            </a:r>
            <a:r>
              <a:rPr lang="zh-CN" altLang="en-US" sz="2000" b="1" dirty="0">
                <a:solidFill>
                  <a:srgbClr val="333333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、数据决策与管理稳定性</a:t>
            </a:r>
            <a:endParaRPr lang="en" altLang="zh-CN" sz="2000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10D23A3-31D0-C796-0DEA-60E523AC06E8}"/>
              </a:ext>
            </a:extLst>
          </p:cNvPr>
          <p:cNvSpPr txBox="1"/>
          <p:nvPr/>
        </p:nvSpPr>
        <p:spPr>
          <a:xfrm>
            <a:off x="1051491" y="1235016"/>
            <a:ext cx="7416109" cy="19713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</a:pPr>
            <a:r>
              <a:rPr lang="zh-CN" altLang="en-US" sz="1600" b="1" dirty="0">
                <a:solidFill>
                  <a:srgbClr val="FF0000"/>
                </a:solidFill>
                <a:latin typeface="TencentSans W3" panose="020C04030202040F0204" pitchFamily="34" charset="-122"/>
                <a:ea typeface="TencentSans W3" panose="020C04030202040F0204" pitchFamily="34" charset="-122"/>
              </a:rPr>
              <a:t>通过整个体系的落地质量数据模型，不同阶段围绕不同数据维度</a:t>
            </a:r>
            <a:endParaRPr lang="en" altLang="zh-CN" sz="1600" b="1" spc="0" dirty="0">
              <a:solidFill>
                <a:srgbClr val="FF0000"/>
              </a:solidFill>
              <a:effectLst/>
              <a:latin typeface="TencentSans W3" panose="020C04030202040F0204" pitchFamily="34" charset="-122"/>
              <a:ea typeface="TencentSans W3" panose="020C04030202040F0204" pitchFamily="34" charset="-122"/>
            </a:endParaRPr>
          </a:p>
          <a:p>
            <a:pPr marL="285750" lvl="0" indent="-285750" algn="l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" altLang="zh-CN" sz="1600" b="1" spc="0" dirty="0">
                <a:solidFill>
                  <a:srgbClr val="333333"/>
                </a:solidFill>
                <a:effectLst/>
                <a:latin typeface="TencentSans W7" panose="020C04030202040F0204" pitchFamily="34" charset="-122"/>
                <a:ea typeface="TencentSans W7" panose="020C04030202040F0204" pitchFamily="34" charset="-122"/>
              </a:rPr>
              <a:t>SLO</a:t>
            </a:r>
            <a:r>
              <a:rPr lang="zh-CN" altLang="en-US" sz="1600" b="1" spc="0" dirty="0">
                <a:solidFill>
                  <a:srgbClr val="333333"/>
                </a:solidFill>
                <a:effectLst/>
                <a:latin typeface="TencentSans W7" panose="020C04030202040F0204" pitchFamily="34" charset="-122"/>
                <a:ea typeface="TencentSans W7" panose="020C04030202040F0204" pitchFamily="34" charset="-122"/>
              </a:rPr>
              <a:t>数据</a:t>
            </a:r>
            <a:r>
              <a:rPr lang="zh-CN" altLang="en-US" sz="1600" spc="0" dirty="0">
                <a:solidFill>
                  <a:srgbClr val="333333"/>
                </a:solidFill>
                <a:effectLst/>
                <a:latin typeface="TencentSans W3" panose="020C04030202040F0204" pitchFamily="34" charset="-122"/>
                <a:ea typeface="TencentSans W3" panose="020C04030202040F0204" pitchFamily="34" charset="-122"/>
              </a:rPr>
              <a:t>：核心场景、</a:t>
            </a:r>
            <a:r>
              <a:rPr lang="en" altLang="zh-CN" sz="1600" spc="0" dirty="0">
                <a:solidFill>
                  <a:srgbClr val="333333"/>
                </a:solidFill>
                <a:effectLst/>
                <a:latin typeface="TencentSans W3" panose="020C04030202040F0204" pitchFamily="34" charset="-122"/>
                <a:ea typeface="TencentSans W3" panose="020C04030202040F0204" pitchFamily="34" charset="-122"/>
              </a:rPr>
              <a:t>SLO</a:t>
            </a:r>
            <a:r>
              <a:rPr lang="zh-CN" altLang="en-US" sz="1600" spc="0" dirty="0">
                <a:solidFill>
                  <a:srgbClr val="333333"/>
                </a:solidFill>
                <a:effectLst/>
                <a:latin typeface="TencentSans W3" panose="020C04030202040F0204" pitchFamily="34" charset="-122"/>
                <a:ea typeface="TencentSans W3" panose="020C04030202040F0204" pitchFamily="34" charset="-122"/>
              </a:rPr>
              <a:t>、剩余错误预算</a:t>
            </a:r>
            <a:endParaRPr lang="zh-CN" altLang="en-US" sz="1600" dirty="0">
              <a:effectLst/>
              <a:latin typeface="TencentSans W3" panose="020C04030202040F0204" pitchFamily="34" charset="-122"/>
              <a:ea typeface="TencentSans W3" panose="020C04030202040F0204" pitchFamily="34" charset="-122"/>
            </a:endParaRPr>
          </a:p>
          <a:p>
            <a:pPr marL="285750" lvl="0" indent="-285750" algn="l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zh-CN" altLang="en-US" sz="1600" b="1" spc="0" dirty="0">
                <a:solidFill>
                  <a:srgbClr val="333333"/>
                </a:solidFill>
                <a:effectLst/>
                <a:latin typeface="TencentSans W7" panose="020C04030202040F0204" pitchFamily="34" charset="-122"/>
                <a:ea typeface="TencentSans W7" panose="020C04030202040F0204" pitchFamily="34" charset="-122"/>
              </a:rPr>
              <a:t>运营数据</a:t>
            </a:r>
            <a:r>
              <a:rPr lang="zh-CN" altLang="en-US" sz="1600" spc="0" dirty="0">
                <a:solidFill>
                  <a:srgbClr val="333333"/>
                </a:solidFill>
                <a:effectLst/>
                <a:latin typeface="TencentSans W3" panose="020C04030202040F0204" pitchFamily="34" charset="-122"/>
                <a:ea typeface="TencentSans W3" panose="020C04030202040F0204" pitchFamily="34" charset="-122"/>
              </a:rPr>
              <a:t>：</a:t>
            </a:r>
            <a:r>
              <a:rPr lang="en-US" altLang="zh-CN" sz="1600" spc="0" dirty="0">
                <a:solidFill>
                  <a:srgbClr val="333333"/>
                </a:solidFill>
                <a:effectLst/>
                <a:latin typeface="TencentSans W3" panose="020C04030202040F0204" pitchFamily="34" charset="-122"/>
                <a:ea typeface="TencentSans W3" panose="020C04030202040F0204" pitchFamily="34" charset="-122"/>
              </a:rPr>
              <a:t>On-Call</a:t>
            </a:r>
            <a:r>
              <a:rPr lang="zh-CN" altLang="en-US" sz="1600" spc="0" dirty="0">
                <a:solidFill>
                  <a:srgbClr val="333333"/>
                </a:solidFill>
                <a:effectLst/>
                <a:latin typeface="TencentSans W3" panose="020C04030202040F0204" pitchFamily="34" charset="-122"/>
                <a:ea typeface="TencentSans W3" panose="020C04030202040F0204" pitchFamily="34" charset="-122"/>
              </a:rPr>
              <a:t>效率、投入人力</a:t>
            </a:r>
            <a:endParaRPr lang="zh-CN" altLang="en-US" sz="1600" dirty="0">
              <a:effectLst/>
              <a:latin typeface="TencentSans W3" panose="020C04030202040F0204" pitchFamily="34" charset="-122"/>
              <a:ea typeface="TencentSans W3" panose="020C04030202040F0204" pitchFamily="34" charset="-122"/>
            </a:endParaRPr>
          </a:p>
          <a:p>
            <a:pPr marL="285750" lvl="0" indent="-285750" algn="l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zh-CN" altLang="en-US" sz="1600" b="1" dirty="0">
                <a:solidFill>
                  <a:srgbClr val="333333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渠道</a:t>
            </a:r>
            <a:r>
              <a:rPr lang="zh-CN" altLang="en-US" sz="1600" b="1" spc="0" dirty="0">
                <a:solidFill>
                  <a:srgbClr val="333333"/>
                </a:solidFill>
                <a:effectLst/>
                <a:latin typeface="TencentSans W7" panose="020C04030202040F0204" pitchFamily="34" charset="-122"/>
                <a:ea typeface="TencentSans W7" panose="020C04030202040F0204" pitchFamily="34" charset="-122"/>
              </a:rPr>
              <a:t>数据</a:t>
            </a:r>
            <a:r>
              <a:rPr lang="zh-CN" altLang="en-US" sz="1600" spc="0" dirty="0">
                <a:solidFill>
                  <a:srgbClr val="333333"/>
                </a:solidFill>
                <a:effectLst/>
                <a:latin typeface="TencentSans W3" panose="020C04030202040F0204" pitchFamily="34" charset="-122"/>
                <a:ea typeface="TencentSans W3" panose="020C04030202040F0204" pitchFamily="34" charset="-122"/>
              </a:rPr>
              <a:t>：各产品渠道覆盖率、自动发现</a:t>
            </a:r>
            <a:r>
              <a:rPr lang="zh-CN" altLang="en-US" sz="1600" dirty="0">
                <a:solidFill>
                  <a:srgbClr val="333333"/>
                </a:solidFill>
                <a:latin typeface="TencentSans W3" panose="020C04030202040F0204" pitchFamily="34" charset="-122"/>
                <a:ea typeface="TencentSans W3" panose="020C04030202040F0204" pitchFamily="34" charset="-122"/>
              </a:rPr>
              <a:t>准召</a:t>
            </a:r>
            <a:r>
              <a:rPr lang="zh-CN" altLang="en-US" sz="1600" spc="0" dirty="0">
                <a:solidFill>
                  <a:srgbClr val="333333"/>
                </a:solidFill>
                <a:effectLst/>
                <a:latin typeface="TencentSans W3" panose="020C04030202040F0204" pitchFamily="34" charset="-122"/>
                <a:ea typeface="TencentSans W3" panose="020C04030202040F0204" pitchFamily="34" charset="-122"/>
              </a:rPr>
              <a:t>率</a:t>
            </a:r>
            <a:endParaRPr lang="zh-CN" altLang="en-US" sz="1600" dirty="0">
              <a:effectLst/>
              <a:latin typeface="TencentSans W3" panose="020C04030202040F0204" pitchFamily="34" charset="-122"/>
              <a:ea typeface="TencentSans W3" panose="020C04030202040F0204" pitchFamily="34" charset="-122"/>
            </a:endParaRPr>
          </a:p>
          <a:p>
            <a:pPr marL="285750" lvl="0" indent="-285750" algn="l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zh-CN" altLang="en-US" sz="1600" b="1" spc="0" dirty="0">
                <a:solidFill>
                  <a:srgbClr val="333333"/>
                </a:solidFill>
                <a:effectLst/>
                <a:latin typeface="TencentSans W7" panose="020C04030202040F0204" pitchFamily="34" charset="-122"/>
                <a:ea typeface="TencentSans W7" panose="020C04030202040F0204" pitchFamily="34" charset="-122"/>
              </a:rPr>
              <a:t>质量数据</a:t>
            </a:r>
            <a:r>
              <a:rPr lang="zh-CN" altLang="en-US" sz="1600" spc="0" dirty="0">
                <a:solidFill>
                  <a:srgbClr val="333333"/>
                </a:solidFill>
                <a:effectLst/>
                <a:latin typeface="TencentSans W3" panose="020C04030202040F0204" pitchFamily="34" charset="-122"/>
                <a:ea typeface="TencentSans W3" panose="020C04030202040F0204" pitchFamily="34" charset="-122"/>
              </a:rPr>
              <a:t>：</a:t>
            </a:r>
            <a:r>
              <a:rPr lang="en" altLang="zh-CN" sz="1600" spc="0" dirty="0">
                <a:solidFill>
                  <a:srgbClr val="333333"/>
                </a:solidFill>
                <a:effectLst/>
                <a:latin typeface="TencentSans W3" panose="020C04030202040F0204" pitchFamily="34" charset="-122"/>
                <a:ea typeface="TencentSans W3" panose="020C04030202040F0204" pitchFamily="34" charset="-122"/>
              </a:rPr>
              <a:t>MTTR</a:t>
            </a:r>
            <a:r>
              <a:rPr lang="zh-CN" altLang="en" sz="1600" spc="0" dirty="0">
                <a:solidFill>
                  <a:srgbClr val="333333"/>
                </a:solidFill>
                <a:effectLst/>
                <a:latin typeface="TencentSans W3" panose="020C04030202040F0204" pitchFamily="34" charset="-122"/>
                <a:ea typeface="TencentSans W3" panose="020C04030202040F0204" pitchFamily="34" charset="-122"/>
              </a:rPr>
              <a:t>、</a:t>
            </a:r>
            <a:r>
              <a:rPr lang="zh-CN" altLang="en-US" sz="1600" spc="0" dirty="0">
                <a:solidFill>
                  <a:srgbClr val="333333"/>
                </a:solidFill>
                <a:effectLst/>
                <a:latin typeface="TencentSans W3" panose="020C04030202040F0204" pitchFamily="34" charset="-122"/>
                <a:ea typeface="TencentSans W3" panose="020C04030202040F0204" pitchFamily="34" charset="-122"/>
              </a:rPr>
              <a:t>故障数、严重程度、根因分类</a:t>
            </a:r>
            <a:endParaRPr lang="zh-CN" altLang="en-US" sz="1600" dirty="0">
              <a:effectLst/>
              <a:latin typeface="TencentSans W3" panose="020C04030202040F0204" pitchFamily="34" charset="-122"/>
              <a:ea typeface="TencentSans W3" panose="020C04030202040F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50D4D07-2194-5BFC-759D-153C1C89E779}"/>
              </a:ext>
            </a:extLst>
          </p:cNvPr>
          <p:cNvSpPr txBox="1"/>
          <p:nvPr/>
        </p:nvSpPr>
        <p:spPr>
          <a:xfrm>
            <a:off x="1051491" y="3862705"/>
            <a:ext cx="609985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b="1" dirty="0">
                <a:solidFill>
                  <a:srgbClr val="FF0000"/>
                </a:solidFill>
                <a:latin typeface="TencentSans W3" panose="020C04030202040F0204" pitchFamily="34" charset="-122"/>
                <a:ea typeface="TencentSans W3" panose="020C04030202040F0204" pitchFamily="34" charset="-122"/>
              </a:rPr>
              <a:t>基于以上数据，进行管理决策，制定稳定性相关</a:t>
            </a:r>
            <a:r>
              <a:rPr lang="en-US" altLang="zh-CN" sz="1600" b="1" dirty="0">
                <a:solidFill>
                  <a:srgbClr val="FF0000"/>
                </a:solidFill>
                <a:latin typeface="TencentSans W3" panose="020C04030202040F0204" pitchFamily="34" charset="-122"/>
                <a:ea typeface="TencentSans W3" panose="020C04030202040F0204" pitchFamily="34" charset="-122"/>
              </a:rPr>
              <a:t>OKR</a:t>
            </a:r>
            <a:endParaRPr lang="zh-CN" altLang="en-US" sz="1600" b="1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3474659C-29BE-1BCE-32B8-FCDCCE282F88}"/>
              </a:ext>
            </a:extLst>
          </p:cNvPr>
          <p:cNvSpPr txBox="1"/>
          <p:nvPr/>
        </p:nvSpPr>
        <p:spPr>
          <a:xfrm>
            <a:off x="8559386" y="5947887"/>
            <a:ext cx="339119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>
                <a:latin typeface="TencentSans W3" panose="020C04030202040F0204" pitchFamily="34" charset="-122"/>
                <a:ea typeface="TencentSans W3" panose="020C04030202040F0204" pitchFamily="34" charset="-122"/>
              </a:rPr>
              <a:t>以上数据较敏感，仅提供文字示意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94629019-5D1D-AB9B-EB78-5DECF3A048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7722" y="4201259"/>
            <a:ext cx="6099858" cy="2219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2463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背景图案&#10;&#10;低可信度描述已自动生成">
            <a:extLst>
              <a:ext uri="{FF2B5EF4-FFF2-40B4-BE49-F238E27FC236}">
                <a16:creationId xmlns:a16="http://schemas.microsoft.com/office/drawing/2014/main" id="{FE92FE33-E324-350A-9231-5A70BFED92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5811" cy="6858000"/>
          </a:xfrm>
          <a:prstGeom prst="rect">
            <a:avLst/>
          </a:prstGeom>
        </p:spPr>
      </p:pic>
      <p:sp>
        <p:nvSpPr>
          <p:cNvPr id="3" name="任意多边形 87">
            <a:extLst>
              <a:ext uri="{FF2B5EF4-FFF2-40B4-BE49-F238E27FC236}">
                <a16:creationId xmlns:a16="http://schemas.microsoft.com/office/drawing/2014/main" id="{21672D8E-87D6-E424-0711-31A5BF9F8684}"/>
              </a:ext>
            </a:extLst>
          </p:cNvPr>
          <p:cNvSpPr/>
          <p:nvPr/>
        </p:nvSpPr>
        <p:spPr>
          <a:xfrm>
            <a:off x="0" y="4610469"/>
            <a:ext cx="12192000" cy="2136321"/>
          </a:xfrm>
          <a:custGeom>
            <a:avLst/>
            <a:gdLst>
              <a:gd name="connsiteX0" fmla="*/ 0 w 12192000"/>
              <a:gd name="connsiteY0" fmla="*/ 0 h 2136321"/>
              <a:gd name="connsiteX1" fmla="*/ 6088796 w 12192000"/>
              <a:gd name="connsiteY1" fmla="*/ 589156 h 2136321"/>
              <a:gd name="connsiteX2" fmla="*/ 6088796 w 12192000"/>
              <a:gd name="connsiteY2" fmla="*/ 590550 h 2136321"/>
              <a:gd name="connsiteX3" fmla="*/ 6096000 w 12192000"/>
              <a:gd name="connsiteY3" fmla="*/ 589853 h 2136321"/>
              <a:gd name="connsiteX4" fmla="*/ 6103204 w 12192000"/>
              <a:gd name="connsiteY4" fmla="*/ 590550 h 2136321"/>
              <a:gd name="connsiteX5" fmla="*/ 6103204 w 12192000"/>
              <a:gd name="connsiteY5" fmla="*/ 589156 h 2136321"/>
              <a:gd name="connsiteX6" fmla="*/ 12192000 w 12192000"/>
              <a:gd name="connsiteY6" fmla="*/ 0 h 2136321"/>
              <a:gd name="connsiteX7" fmla="*/ 12192000 w 12192000"/>
              <a:gd name="connsiteY7" fmla="*/ 2136321 h 2136321"/>
              <a:gd name="connsiteX8" fmla="*/ 0 w 12192000"/>
              <a:gd name="connsiteY8" fmla="*/ 2136321 h 21363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2136321">
                <a:moveTo>
                  <a:pt x="0" y="0"/>
                </a:moveTo>
                <a:lnTo>
                  <a:pt x="6088796" y="589156"/>
                </a:lnTo>
                <a:lnTo>
                  <a:pt x="6088796" y="590550"/>
                </a:lnTo>
                <a:lnTo>
                  <a:pt x="6096000" y="589853"/>
                </a:lnTo>
                <a:lnTo>
                  <a:pt x="6103204" y="590550"/>
                </a:lnTo>
                <a:lnTo>
                  <a:pt x="6103204" y="589156"/>
                </a:lnTo>
                <a:lnTo>
                  <a:pt x="12192000" y="0"/>
                </a:lnTo>
                <a:lnTo>
                  <a:pt x="12192000" y="2136321"/>
                </a:lnTo>
                <a:lnTo>
                  <a:pt x="0" y="2136321"/>
                </a:lnTo>
                <a:close/>
              </a:path>
            </a:pathLst>
          </a:custGeom>
          <a:solidFill>
            <a:srgbClr val="F8DA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Normal" panose="020B04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4" name="任意多边形 86">
            <a:extLst>
              <a:ext uri="{FF2B5EF4-FFF2-40B4-BE49-F238E27FC236}">
                <a16:creationId xmlns:a16="http://schemas.microsoft.com/office/drawing/2014/main" id="{E646A004-35C9-140D-4E89-C55F4BD1489D}"/>
              </a:ext>
            </a:extLst>
          </p:cNvPr>
          <p:cNvSpPr/>
          <p:nvPr/>
        </p:nvSpPr>
        <p:spPr>
          <a:xfrm>
            <a:off x="0" y="4721680"/>
            <a:ext cx="12192000" cy="2136321"/>
          </a:xfrm>
          <a:custGeom>
            <a:avLst/>
            <a:gdLst>
              <a:gd name="connsiteX0" fmla="*/ 0 w 12192000"/>
              <a:gd name="connsiteY0" fmla="*/ 0 h 2136321"/>
              <a:gd name="connsiteX1" fmla="*/ 6088796 w 12192000"/>
              <a:gd name="connsiteY1" fmla="*/ 589156 h 2136321"/>
              <a:gd name="connsiteX2" fmla="*/ 6088796 w 12192000"/>
              <a:gd name="connsiteY2" fmla="*/ 590550 h 2136321"/>
              <a:gd name="connsiteX3" fmla="*/ 6096000 w 12192000"/>
              <a:gd name="connsiteY3" fmla="*/ 589853 h 2136321"/>
              <a:gd name="connsiteX4" fmla="*/ 6103204 w 12192000"/>
              <a:gd name="connsiteY4" fmla="*/ 590550 h 2136321"/>
              <a:gd name="connsiteX5" fmla="*/ 6103204 w 12192000"/>
              <a:gd name="connsiteY5" fmla="*/ 589156 h 2136321"/>
              <a:gd name="connsiteX6" fmla="*/ 12192000 w 12192000"/>
              <a:gd name="connsiteY6" fmla="*/ 0 h 2136321"/>
              <a:gd name="connsiteX7" fmla="*/ 12192000 w 12192000"/>
              <a:gd name="connsiteY7" fmla="*/ 2136321 h 2136321"/>
              <a:gd name="connsiteX8" fmla="*/ 0 w 12192000"/>
              <a:gd name="connsiteY8" fmla="*/ 2136321 h 21363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2136321">
                <a:moveTo>
                  <a:pt x="0" y="0"/>
                </a:moveTo>
                <a:lnTo>
                  <a:pt x="6088796" y="589156"/>
                </a:lnTo>
                <a:lnTo>
                  <a:pt x="6088796" y="590550"/>
                </a:lnTo>
                <a:lnTo>
                  <a:pt x="6096000" y="589853"/>
                </a:lnTo>
                <a:lnTo>
                  <a:pt x="6103204" y="590550"/>
                </a:lnTo>
                <a:lnTo>
                  <a:pt x="6103204" y="589156"/>
                </a:lnTo>
                <a:lnTo>
                  <a:pt x="12192000" y="0"/>
                </a:lnTo>
                <a:lnTo>
                  <a:pt x="12192000" y="2136321"/>
                </a:lnTo>
                <a:lnTo>
                  <a:pt x="0" y="2136321"/>
                </a:lnTo>
                <a:close/>
              </a:path>
            </a:pathLst>
          </a:custGeom>
          <a:gradFill flip="none" rotWithShape="1">
            <a:gsLst>
              <a:gs pos="0">
                <a:srgbClr val="E90A05"/>
              </a:gs>
              <a:gs pos="73000">
                <a:srgbClr val="A80804"/>
              </a:gs>
            </a:gsLst>
            <a:path path="circle">
              <a:fillToRect r="100000" b="100000"/>
            </a:path>
            <a:tileRect l="-100000" t="-100000"/>
          </a:gradFill>
          <a:ln w="57150">
            <a:noFill/>
          </a:ln>
          <a:effectLst>
            <a:outerShdw blurRad="203200" dist="76200" dir="5400000" sx="96000" sy="96000" algn="t" rotWithShape="0">
              <a:srgbClr val="A80804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</a:pPr>
            <a:endParaRPr lang="zh-CN" altLang="en-US" sz="1600" dirty="0">
              <a:gradFill>
                <a:gsLst>
                  <a:gs pos="5000">
                    <a:srgbClr val="BC1E1E"/>
                  </a:gs>
                  <a:gs pos="100000">
                    <a:srgbClr val="771313"/>
                  </a:gs>
                </a:gsLst>
                <a:lin ang="4800000" scaled="0"/>
              </a:gra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867E8A5-120E-0099-9D98-35D1FD1D5BFE}"/>
              </a:ext>
            </a:extLst>
          </p:cNvPr>
          <p:cNvSpPr txBox="1"/>
          <p:nvPr/>
        </p:nvSpPr>
        <p:spPr>
          <a:xfrm>
            <a:off x="3355506" y="-295281"/>
            <a:ext cx="5480988" cy="64479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1300" dirty="0">
                <a:ln>
                  <a:gradFill>
                    <a:gsLst>
                      <a:gs pos="0">
                        <a:srgbClr val="A5300F">
                          <a:alpha val="32000"/>
                        </a:srgbClr>
                      </a:gs>
                      <a:gs pos="87000">
                        <a:srgbClr val="A5300F">
                          <a:alpha val="3000"/>
                        </a:srgbClr>
                      </a:gs>
                    </a:gsLst>
                    <a:lin ang="5400000" scaled="1"/>
                  </a:gradFill>
                </a:ln>
                <a:noFill/>
                <a:latin typeface="思源宋体" panose="02020400000000000000" pitchFamily="18" charset="-122"/>
                <a:ea typeface="思源宋体" panose="02020400000000000000" pitchFamily="18" charset="-122"/>
                <a:sym typeface="思源黑体 CN Normal" panose="020B0400000000000000" pitchFamily="34" charset="-122"/>
              </a:rPr>
              <a:t>肆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79CEA0F-2AF2-3A34-97FB-4F6864203B18}"/>
              </a:ext>
            </a:extLst>
          </p:cNvPr>
          <p:cNvSpPr txBox="1"/>
          <p:nvPr/>
        </p:nvSpPr>
        <p:spPr>
          <a:xfrm>
            <a:off x="3290106" y="3001391"/>
            <a:ext cx="5611788" cy="110799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6600" b="1" spc="3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76200" dist="38100" dir="2700000" algn="tl" rotWithShape="0">
                    <a:schemeClr val="tx1">
                      <a:lumMod val="75000"/>
                      <a:lumOff val="25000"/>
                      <a:alpha val="21000"/>
                    </a:schemeClr>
                  </a:outerShdw>
                  <a:reflection blurRad="127000" stA="24000" endPos="28000" dist="29997" dir="5400000" sy="-100000" algn="bl" rotWithShape="0"/>
                </a:effectLst>
                <a:latin typeface="Microsoft YaHei" panose="020B0503020204020204" pitchFamily="34" charset="-122"/>
                <a:ea typeface="Microsoft YaHei" panose="020B0503020204020204" pitchFamily="34" charset="-122"/>
                <a:sym typeface="思源黑体 CN Normal" panose="020B0400000000000000" pitchFamily="34" charset="-122"/>
              </a:rPr>
              <a:t>总结展望</a:t>
            </a: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25B8E1D6-9CF4-1563-625C-04F604482B4B}"/>
              </a:ext>
            </a:extLst>
          </p:cNvPr>
          <p:cNvSpPr/>
          <p:nvPr/>
        </p:nvSpPr>
        <p:spPr>
          <a:xfrm>
            <a:off x="5623412" y="1839874"/>
            <a:ext cx="945175" cy="945175"/>
          </a:xfrm>
          <a:prstGeom prst="ellipse">
            <a:avLst/>
          </a:prstGeom>
          <a:gradFill flip="none" rotWithShape="1">
            <a:gsLst>
              <a:gs pos="2655">
                <a:srgbClr val="BE0704">
                  <a:lumMod val="62000"/>
                  <a:lumOff val="38000"/>
                </a:srgbClr>
              </a:gs>
              <a:gs pos="65000">
                <a:srgbClr val="A80804"/>
              </a:gs>
            </a:gsLst>
            <a:path path="circle">
              <a:fillToRect r="100000" b="100000"/>
            </a:path>
            <a:tileRect l="-100000" t="-100000"/>
          </a:gradFill>
          <a:ln w="57150">
            <a:gradFill>
              <a:gsLst>
                <a:gs pos="0">
                  <a:srgbClr val="FEF3EB"/>
                </a:gs>
                <a:gs pos="100000">
                  <a:srgbClr val="F4B285"/>
                </a:gs>
              </a:gsLst>
              <a:lin ang="5400000" scaled="1"/>
            </a:gradFill>
          </a:ln>
          <a:effectLst>
            <a:outerShdw blurRad="203200" dist="76200" dir="5400000" sx="96000" sy="96000" algn="t" rotWithShape="0">
              <a:srgbClr val="A80804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</a:pPr>
            <a:endParaRPr lang="zh-CN" altLang="en-US" sz="1600" dirty="0">
              <a:solidFill>
                <a:schemeClr val="bg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FB406CF-A658-C4CE-6328-7FFC6EC95D89}"/>
              </a:ext>
            </a:extLst>
          </p:cNvPr>
          <p:cNvSpPr txBox="1"/>
          <p:nvPr/>
        </p:nvSpPr>
        <p:spPr>
          <a:xfrm>
            <a:off x="5750392" y="2020074"/>
            <a:ext cx="6912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3200" b="1">
                <a:solidFill>
                  <a:srgbClr val="D9C693"/>
                </a:solidFill>
                <a:effectLst>
                  <a:outerShdw blurRad="76200" dist="63500" dir="2700000" algn="tl">
                    <a:srgbClr val="76934B">
                      <a:alpha val="9000"/>
                    </a:srgbClr>
                  </a:outerShdw>
                  <a:reflection blurRad="63500" stA="50000" endA="300" endPos="29000" dist="29997" dir="5400000" sy="-100000" algn="bl" rotWithShape="0"/>
                </a:effectLst>
                <a:latin typeface="思源宋体" panose="02020400000000000000" pitchFamily="18" charset="-122"/>
                <a:ea typeface="思源宋体" panose="02020400000000000000" pitchFamily="18" charset="-122"/>
              </a:defRPr>
            </a:lvl1pPr>
          </a:lstStyle>
          <a:p>
            <a:r>
              <a:rPr lang="en-US" altLang="zh-CN" dirty="0">
                <a:gradFill>
                  <a:gsLst>
                    <a:gs pos="0">
                      <a:srgbClr val="FEF3EB"/>
                    </a:gs>
                    <a:gs pos="100000">
                      <a:srgbClr val="F4B285"/>
                    </a:gs>
                  </a:gsLst>
                  <a:lin ang="5400000" scaled="1"/>
                </a:gradFill>
                <a:latin typeface="Microsoft YaHei" panose="020B0503020204020204" pitchFamily="34" charset="-122"/>
                <a:ea typeface="Microsoft YaHei" panose="020B0503020204020204" pitchFamily="34" charset="-122"/>
                <a:sym typeface="思源黑体 CN Normal" panose="020B0400000000000000" pitchFamily="34" charset="-122"/>
              </a:rPr>
              <a:t>04</a:t>
            </a:r>
          </a:p>
        </p:txBody>
      </p:sp>
    </p:spTree>
    <p:extLst>
      <p:ext uri="{BB962C8B-B14F-4D97-AF65-F5344CB8AC3E}">
        <p14:creationId xmlns:p14="http://schemas.microsoft.com/office/powerpoint/2010/main" val="7457214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21">
            <a:extLst>
              <a:ext uri="{FF2B5EF4-FFF2-40B4-BE49-F238E27FC236}">
                <a16:creationId xmlns:a16="http://schemas.microsoft.com/office/drawing/2014/main" id="{5D0D3E3C-FC5C-92A0-587E-9581B5AE4D82}"/>
              </a:ext>
            </a:extLst>
          </p:cNvPr>
          <p:cNvSpPr txBox="1"/>
          <p:nvPr/>
        </p:nvSpPr>
        <p:spPr>
          <a:xfrm>
            <a:off x="1051493" y="311721"/>
            <a:ext cx="3387414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2400" b="1" spc="3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76200" dist="38100" dir="2700000" algn="tl" rotWithShape="0">
                    <a:schemeClr val="tx1">
                      <a:lumMod val="75000"/>
                      <a:lumOff val="25000"/>
                      <a:alpha val="21000"/>
                    </a:schemeClr>
                  </a:outerShdw>
                  <a:reflection blurRad="127000" stA="24000" endPos="28000" dist="29997" dir="5400000" sy="-100000" algn="bl" rotWithShape="0"/>
                </a:effectLst>
                <a:latin typeface="Microsoft YaHei" panose="020B0503020204020204" pitchFamily="34" charset="-122"/>
                <a:ea typeface="Microsoft YaHei" panose="020B0503020204020204" pitchFamily="34" charset="-122"/>
                <a:sym typeface="思源黑体 CN Normal" panose="020B0400000000000000" pitchFamily="34" charset="-122"/>
              </a:rPr>
              <a:t>总结展望</a:t>
            </a:r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DA7842DA-58EE-6E7D-0894-44D6C9363D0C}"/>
              </a:ext>
            </a:extLst>
          </p:cNvPr>
          <p:cNvGrpSpPr/>
          <p:nvPr/>
        </p:nvGrpSpPr>
        <p:grpSpPr>
          <a:xfrm>
            <a:off x="1" y="311722"/>
            <a:ext cx="968770" cy="461665"/>
            <a:chOff x="0" y="229376"/>
            <a:chExt cx="1065467" cy="544011"/>
          </a:xfrm>
        </p:grpSpPr>
        <p:sp>
          <p:nvSpPr>
            <p:cNvPr id="20" name="任意多边形 61">
              <a:extLst>
                <a:ext uri="{FF2B5EF4-FFF2-40B4-BE49-F238E27FC236}">
                  <a16:creationId xmlns:a16="http://schemas.microsoft.com/office/drawing/2014/main" id="{AF6B3DD4-E0D9-702C-932A-618B2A01D030}"/>
                </a:ext>
              </a:extLst>
            </p:cNvPr>
            <p:cNvSpPr/>
            <p:nvPr/>
          </p:nvSpPr>
          <p:spPr>
            <a:xfrm rot="16200000" flipH="1">
              <a:off x="260729" y="-31352"/>
              <a:ext cx="544010" cy="1065467"/>
            </a:xfrm>
            <a:custGeom>
              <a:avLst/>
              <a:gdLst>
                <a:gd name="connsiteX0" fmla="*/ 0 w 544010"/>
                <a:gd name="connsiteY0" fmla="*/ 0 h 1065467"/>
                <a:gd name="connsiteX1" fmla="*/ 0 w 544010"/>
                <a:gd name="connsiteY1" fmla="*/ 750102 h 1065467"/>
                <a:gd name="connsiteX2" fmla="*/ 271684 w 544010"/>
                <a:gd name="connsiteY2" fmla="*/ 1064723 h 1065467"/>
                <a:gd name="connsiteX3" fmla="*/ 271684 w 544010"/>
                <a:gd name="connsiteY3" fmla="*/ 1065467 h 1065467"/>
                <a:gd name="connsiteX4" fmla="*/ 272005 w 544010"/>
                <a:gd name="connsiteY4" fmla="*/ 1065095 h 1065467"/>
                <a:gd name="connsiteX5" fmla="*/ 272327 w 544010"/>
                <a:gd name="connsiteY5" fmla="*/ 1065467 h 1065467"/>
                <a:gd name="connsiteX6" fmla="*/ 272327 w 544010"/>
                <a:gd name="connsiteY6" fmla="*/ 1064723 h 1065467"/>
                <a:gd name="connsiteX7" fmla="*/ 544010 w 544010"/>
                <a:gd name="connsiteY7" fmla="*/ 750102 h 1065467"/>
                <a:gd name="connsiteX8" fmla="*/ 544010 w 544010"/>
                <a:gd name="connsiteY8" fmla="*/ 0 h 1065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4010" h="1065467">
                  <a:moveTo>
                    <a:pt x="0" y="0"/>
                  </a:moveTo>
                  <a:lnTo>
                    <a:pt x="0" y="750102"/>
                  </a:lnTo>
                  <a:lnTo>
                    <a:pt x="271684" y="1064723"/>
                  </a:lnTo>
                  <a:lnTo>
                    <a:pt x="271684" y="1065467"/>
                  </a:lnTo>
                  <a:lnTo>
                    <a:pt x="272005" y="1065095"/>
                  </a:lnTo>
                  <a:lnTo>
                    <a:pt x="272327" y="1065467"/>
                  </a:lnTo>
                  <a:lnTo>
                    <a:pt x="272327" y="1064723"/>
                  </a:lnTo>
                  <a:lnTo>
                    <a:pt x="544010" y="750102"/>
                  </a:lnTo>
                  <a:lnTo>
                    <a:pt x="544010" y="0"/>
                  </a:lnTo>
                  <a:close/>
                </a:path>
              </a:pathLst>
            </a:custGeom>
            <a:solidFill>
              <a:srgbClr val="F8DA9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latin typeface="思源黑体 CN Normal" panose="020B0400000000000000" pitchFamily="34" charset="-122"/>
                <a:ea typeface="思源黑体 CN Medium" panose="020B0600000000000000" pitchFamily="34" charset="-122"/>
                <a:sym typeface="思源黑体 CN Normal" panose="020B0400000000000000" pitchFamily="34" charset="-122"/>
              </a:endParaRPr>
            </a:p>
          </p:txBody>
        </p:sp>
        <p:sp>
          <p:nvSpPr>
            <p:cNvPr id="21" name="任意多边形 63">
              <a:extLst>
                <a:ext uri="{FF2B5EF4-FFF2-40B4-BE49-F238E27FC236}">
                  <a16:creationId xmlns:a16="http://schemas.microsoft.com/office/drawing/2014/main" id="{0825993B-5E54-5488-DB79-2B2A4E9AB572}"/>
                </a:ext>
              </a:extLst>
            </p:cNvPr>
            <p:cNvSpPr/>
            <p:nvPr/>
          </p:nvSpPr>
          <p:spPr>
            <a:xfrm rot="16200000" flipH="1">
              <a:off x="223473" y="5903"/>
              <a:ext cx="544010" cy="990956"/>
            </a:xfrm>
            <a:custGeom>
              <a:avLst/>
              <a:gdLst>
                <a:gd name="connsiteX0" fmla="*/ 0 w 544010"/>
                <a:gd name="connsiteY0" fmla="*/ 0 h 990956"/>
                <a:gd name="connsiteX1" fmla="*/ 0 w 544010"/>
                <a:gd name="connsiteY1" fmla="*/ 675591 h 990956"/>
                <a:gd name="connsiteX2" fmla="*/ 271684 w 544010"/>
                <a:gd name="connsiteY2" fmla="*/ 990212 h 990956"/>
                <a:gd name="connsiteX3" fmla="*/ 271684 w 544010"/>
                <a:gd name="connsiteY3" fmla="*/ 990956 h 990956"/>
                <a:gd name="connsiteX4" fmla="*/ 272005 w 544010"/>
                <a:gd name="connsiteY4" fmla="*/ 990584 h 990956"/>
                <a:gd name="connsiteX5" fmla="*/ 272327 w 544010"/>
                <a:gd name="connsiteY5" fmla="*/ 990956 h 990956"/>
                <a:gd name="connsiteX6" fmla="*/ 272327 w 544010"/>
                <a:gd name="connsiteY6" fmla="*/ 990212 h 990956"/>
                <a:gd name="connsiteX7" fmla="*/ 544010 w 544010"/>
                <a:gd name="connsiteY7" fmla="*/ 675591 h 990956"/>
                <a:gd name="connsiteX8" fmla="*/ 544010 w 544010"/>
                <a:gd name="connsiteY8" fmla="*/ 0 h 990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4010" h="990956">
                  <a:moveTo>
                    <a:pt x="0" y="0"/>
                  </a:moveTo>
                  <a:lnTo>
                    <a:pt x="0" y="675591"/>
                  </a:lnTo>
                  <a:lnTo>
                    <a:pt x="271684" y="990212"/>
                  </a:lnTo>
                  <a:lnTo>
                    <a:pt x="271684" y="990956"/>
                  </a:lnTo>
                  <a:lnTo>
                    <a:pt x="272005" y="990584"/>
                  </a:lnTo>
                  <a:lnTo>
                    <a:pt x="272327" y="990956"/>
                  </a:lnTo>
                  <a:lnTo>
                    <a:pt x="272327" y="990212"/>
                  </a:lnTo>
                  <a:lnTo>
                    <a:pt x="544010" y="675591"/>
                  </a:lnTo>
                  <a:lnTo>
                    <a:pt x="54401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E90A05"/>
                </a:gs>
                <a:gs pos="73000">
                  <a:srgbClr val="A80804"/>
                </a:gs>
              </a:gsLst>
              <a:path path="circle">
                <a:fillToRect r="100000" b="100000"/>
              </a:path>
              <a:tileRect l="-100000" t="-100000"/>
            </a:gradFill>
            <a:ln w="57150">
              <a:noFill/>
            </a:ln>
            <a:effectLst>
              <a:outerShdw blurRad="203200" dist="76200" dir="5400000" sx="96000" sy="96000" algn="t" rotWithShape="0">
                <a:srgbClr val="A80804">
                  <a:alpha val="3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110000"/>
                </a:lnSpc>
              </a:pPr>
              <a:endParaRPr lang="zh-CN" altLang="en-US" sz="1600" dirty="0">
                <a:gradFill>
                  <a:gsLst>
                    <a:gs pos="5000">
                      <a:srgbClr val="BC1E1E"/>
                    </a:gs>
                    <a:gs pos="100000">
                      <a:srgbClr val="771313"/>
                    </a:gs>
                  </a:gsLst>
                  <a:lin ang="4800000" scaled="0"/>
                </a:gra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Normal" panose="020B0400000000000000" pitchFamily="34" charset="-122"/>
              </a:endParaRPr>
            </a:p>
          </p:txBody>
        </p:sp>
        <p:sp>
          <p:nvSpPr>
            <p:cNvPr id="23" name="燕尾形 22">
              <a:extLst>
                <a:ext uri="{FF2B5EF4-FFF2-40B4-BE49-F238E27FC236}">
                  <a16:creationId xmlns:a16="http://schemas.microsoft.com/office/drawing/2014/main" id="{CA0BB4A0-749E-5CBA-B367-29B5E0F7FBC6}"/>
                </a:ext>
              </a:extLst>
            </p:cNvPr>
            <p:cNvSpPr/>
            <p:nvPr/>
          </p:nvSpPr>
          <p:spPr>
            <a:xfrm>
              <a:off x="495478" y="289507"/>
              <a:ext cx="313675" cy="423747"/>
            </a:xfrm>
            <a:prstGeom prst="chevron">
              <a:avLst>
                <a:gd name="adj" fmla="val 79774"/>
              </a:avLst>
            </a:prstGeom>
            <a:gradFill flip="none" rotWithShape="1">
              <a:gsLst>
                <a:gs pos="0">
                  <a:srgbClr val="F8DA9E">
                    <a:alpha val="0"/>
                  </a:srgbClr>
                </a:gs>
                <a:gs pos="100000">
                  <a:srgbClr val="F8DA9E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latin typeface="思源黑体 CN Normal" panose="020B0400000000000000" pitchFamily="34" charset="-122"/>
                <a:ea typeface="思源黑体 CN Medium" panose="020B0600000000000000" pitchFamily="34" charset="-122"/>
              </a:endParaRP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9B9314F7-2984-F2B6-F4E7-FB31E9AC6E6F}"/>
              </a:ext>
            </a:extLst>
          </p:cNvPr>
          <p:cNvSpPr txBox="1"/>
          <p:nvPr/>
        </p:nvSpPr>
        <p:spPr>
          <a:xfrm>
            <a:off x="1051493" y="1111946"/>
            <a:ext cx="46122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>
              <a:spcBef>
                <a:spcPts val="300"/>
              </a:spcBef>
              <a:spcAft>
                <a:spcPts val="300"/>
              </a:spcAft>
            </a:pPr>
            <a:r>
              <a:rPr lang="zh-CN" altLang="en-US" sz="2000" b="1" dirty="0">
                <a:solidFill>
                  <a:srgbClr val="333333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总结</a:t>
            </a:r>
            <a:endParaRPr lang="en" altLang="zh-CN" sz="200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8AD8FA8-6284-C60A-41E3-4DD7B8CFADF4}"/>
              </a:ext>
            </a:extLst>
          </p:cNvPr>
          <p:cNvSpPr txBox="1"/>
          <p:nvPr/>
        </p:nvSpPr>
        <p:spPr>
          <a:xfrm>
            <a:off x="1051493" y="3659952"/>
            <a:ext cx="46122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>
              <a:spcBef>
                <a:spcPts val="300"/>
              </a:spcBef>
              <a:spcAft>
                <a:spcPts val="300"/>
              </a:spcAft>
            </a:pPr>
            <a:r>
              <a:rPr lang="zh-CN" altLang="en-US" sz="2000" b="1" dirty="0">
                <a:solidFill>
                  <a:srgbClr val="333333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展望</a:t>
            </a:r>
            <a:endParaRPr lang="en" altLang="zh-CN" sz="20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5F41160-BA2D-03AD-979F-5E2250AC2CFF}"/>
              </a:ext>
            </a:extLst>
          </p:cNvPr>
          <p:cNvSpPr txBox="1"/>
          <p:nvPr/>
        </p:nvSpPr>
        <p:spPr>
          <a:xfrm>
            <a:off x="1287772" y="1600677"/>
            <a:ext cx="6099858" cy="17722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333333"/>
                </a:solidFill>
                <a:latin typeface="TencentSans W3" panose="020C04030202040F0204" pitchFamily="34" charset="-122"/>
                <a:ea typeface="TencentSans W3" panose="020C04030202040F0204" pitchFamily="34" charset="-122"/>
              </a:rPr>
              <a:t>标准化的产品与运营</a:t>
            </a:r>
            <a:endParaRPr lang="en-US" altLang="zh-CN" dirty="0">
              <a:solidFill>
                <a:srgbClr val="333333"/>
              </a:solidFill>
              <a:latin typeface="TencentSans W3" panose="020C04030202040F0204" pitchFamily="34" charset="-122"/>
              <a:ea typeface="TencentSans W3" panose="020C04030202040F0204" pitchFamily="34" charset="-122"/>
            </a:endParaRPr>
          </a:p>
          <a:p>
            <a:pPr marL="285750" lvl="0" indent="-285750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333333"/>
                </a:solidFill>
                <a:latin typeface="TencentSans W3" panose="020C04030202040F0204" pitchFamily="34" charset="-122"/>
                <a:ea typeface="TencentSans W3" panose="020C04030202040F0204" pitchFamily="34" charset="-122"/>
              </a:rPr>
              <a:t>大规模推进落地</a:t>
            </a:r>
            <a:endParaRPr lang="en-US" altLang="zh-CN" dirty="0">
              <a:solidFill>
                <a:srgbClr val="333333"/>
              </a:solidFill>
              <a:latin typeface="TencentSans W3" panose="020C04030202040F0204" pitchFamily="34" charset="-122"/>
              <a:ea typeface="TencentSans W3" panose="020C04030202040F0204" pitchFamily="34" charset="-122"/>
            </a:endParaRPr>
          </a:p>
          <a:p>
            <a:pPr marL="285750" indent="-285750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zh-CN" altLang="en-US" sz="1800" spc="0" dirty="0">
                <a:solidFill>
                  <a:srgbClr val="333333"/>
                </a:solidFill>
                <a:effectLst/>
                <a:latin typeface="TencentSans W3" panose="020C04030202040F0204" pitchFamily="34" charset="-122"/>
                <a:ea typeface="TencentSans W3" panose="020C04030202040F0204" pitchFamily="34" charset="-122"/>
              </a:rPr>
              <a:t>客观描述产品稳定性</a:t>
            </a:r>
            <a:r>
              <a:rPr lang="zh-CN" altLang="en-US" dirty="0">
                <a:solidFill>
                  <a:srgbClr val="333333"/>
                </a:solidFill>
                <a:latin typeface="TencentSans W3" panose="020C04030202040F0204" pitchFamily="34" charset="-122"/>
                <a:ea typeface="TencentSans W3" panose="020C04030202040F0204" pitchFamily="34" charset="-122"/>
              </a:rPr>
              <a:t>，数据决策质量投入</a:t>
            </a:r>
            <a:endParaRPr lang="en-US" altLang="zh-CN" dirty="0">
              <a:solidFill>
                <a:srgbClr val="333333"/>
              </a:solidFill>
              <a:latin typeface="TencentSans W3" panose="020C04030202040F0204" pitchFamily="34" charset="-122"/>
              <a:ea typeface="TencentSans W3" panose="020C04030202040F0204" pitchFamily="34" charset="-122"/>
            </a:endParaRPr>
          </a:p>
          <a:p>
            <a:pPr lvl="0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r>
              <a:rPr lang="zh-CN" altLang="en-US" b="1" dirty="0">
                <a:solidFill>
                  <a:srgbClr val="FF0000"/>
                </a:solidFill>
                <a:latin typeface="TencentSans W3" panose="020C04030202040F0204" pitchFamily="34" charset="-122"/>
                <a:ea typeface="TencentSans W3" panose="020C04030202040F0204" pitchFamily="34" charset="-122"/>
              </a:rPr>
              <a:t>实现</a:t>
            </a:r>
            <a:r>
              <a:rPr lang="zh-CN" altLang="en-US" sz="1800" b="1" spc="0" dirty="0">
                <a:solidFill>
                  <a:srgbClr val="FF0000"/>
                </a:solidFill>
                <a:effectLst/>
                <a:latin typeface="TencentSans W3" panose="020C04030202040F0204" pitchFamily="34" charset="-122"/>
                <a:ea typeface="TencentSans W3" panose="020C04030202040F0204" pitchFamily="34" charset="-122"/>
              </a:rPr>
              <a:t>科学的解决产品稳定性建设</a:t>
            </a:r>
            <a:endParaRPr lang="zh-CN" altLang="en-US" b="1" dirty="0">
              <a:solidFill>
                <a:srgbClr val="FF0000"/>
              </a:solidFill>
              <a:latin typeface="TencentSans W3" panose="020C04030202040F0204" pitchFamily="34" charset="-122"/>
              <a:ea typeface="TencentSans W3" panose="020C04030202040F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514806D-4414-B2FD-E5A8-15381C78BE27}"/>
              </a:ext>
            </a:extLst>
          </p:cNvPr>
          <p:cNvSpPr txBox="1"/>
          <p:nvPr/>
        </p:nvSpPr>
        <p:spPr>
          <a:xfrm>
            <a:off x="1287771" y="4217676"/>
            <a:ext cx="8739631" cy="17722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</a:pPr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TencentSans W3" panose="020C04030202040F0204" pitchFamily="34" charset="-122"/>
                <a:ea typeface="TencentSans W3" panose="020C04030202040F0204" pitchFamily="34" charset="-122"/>
              </a:rPr>
              <a:t>稳定性的提升是复杂的，需要长期投入</a:t>
            </a:r>
            <a:endParaRPr lang="en-US" altLang="zh-CN" dirty="0">
              <a:solidFill>
                <a:schemeClr val="bg2">
                  <a:lumMod val="25000"/>
                </a:schemeClr>
              </a:solidFill>
              <a:latin typeface="TencentSans W3" panose="020C04030202040F0204" pitchFamily="34" charset="-122"/>
              <a:ea typeface="TencentSans W3" panose="020C04030202040F0204" pitchFamily="34" charset="-122"/>
            </a:endParaRPr>
          </a:p>
          <a:p>
            <a:pPr marL="285750" lvl="0" indent="-285750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2">
                    <a:lumMod val="25000"/>
                  </a:schemeClr>
                </a:solidFill>
                <a:latin typeface="TencentSans W3" panose="020C04030202040F0204" pitchFamily="34" charset="-122"/>
                <a:ea typeface="TencentSans W3" panose="020C04030202040F0204" pitchFamily="34" charset="-122"/>
              </a:rPr>
              <a:t>SLO</a:t>
            </a:r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TencentSans W3" panose="020C04030202040F0204" pitchFamily="34" charset="-122"/>
                <a:ea typeface="TencentSans W3" panose="020C04030202040F0204" pitchFamily="34" charset="-122"/>
              </a:rPr>
              <a:t>精细化运营：影响产品研发决策</a:t>
            </a:r>
            <a:endParaRPr lang="en-US" altLang="zh-CN" dirty="0">
              <a:solidFill>
                <a:schemeClr val="bg2">
                  <a:lumMod val="25000"/>
                </a:schemeClr>
              </a:solidFill>
              <a:latin typeface="TencentSans W3" panose="020C04030202040F0204" pitchFamily="34" charset="-122"/>
              <a:ea typeface="TencentSans W3" panose="020C04030202040F0204" pitchFamily="34" charset="-122"/>
            </a:endParaRPr>
          </a:p>
          <a:p>
            <a:pPr marL="285750" lvl="0" indent="-285750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TencentSans W3" panose="020C04030202040F0204" pitchFamily="34" charset="-122"/>
                <a:ea typeface="TencentSans W3" panose="020C04030202040F0204" pitchFamily="34" charset="-122"/>
              </a:rPr>
              <a:t>质量体系延伸：线上稳定性（</a:t>
            </a:r>
            <a:r>
              <a:rPr lang="en-US" altLang="zh-CN" dirty="0">
                <a:solidFill>
                  <a:schemeClr val="bg2">
                    <a:lumMod val="25000"/>
                  </a:schemeClr>
                </a:solidFill>
                <a:latin typeface="TencentSans W3" panose="020C04030202040F0204" pitchFamily="34" charset="-122"/>
                <a:ea typeface="TencentSans W3" panose="020C04030202040F0204" pitchFamily="34" charset="-122"/>
              </a:rPr>
              <a:t>CO</a:t>
            </a:r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TencentSans W3" panose="020C04030202040F0204" pitchFamily="34" charset="-122"/>
                <a:ea typeface="TencentSans W3" panose="020C04030202040F0204" pitchFamily="34" charset="-122"/>
              </a:rPr>
              <a:t>）</a:t>
            </a:r>
            <a:r>
              <a:rPr lang="en-US" altLang="zh-CN" dirty="0">
                <a:solidFill>
                  <a:schemeClr val="bg2">
                    <a:lumMod val="25000"/>
                  </a:schemeClr>
                </a:solidFill>
                <a:latin typeface="TencentSans W3" panose="020C04030202040F0204" pitchFamily="34" charset="-122"/>
                <a:ea typeface="TencentSans W3" panose="020C04030202040F0204" pitchFamily="34" charset="-122"/>
              </a:rPr>
              <a:t>=&gt;</a:t>
            </a:r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TencentSans W3" panose="020C04030202040F0204" pitchFamily="34" charset="-122"/>
                <a:ea typeface="TencentSans W3" panose="020C04030202040F0204" pitchFamily="34" charset="-122"/>
              </a:rPr>
              <a:t> 研发过程（</a:t>
            </a:r>
            <a:r>
              <a:rPr lang="en-US" altLang="zh-CN" dirty="0">
                <a:solidFill>
                  <a:schemeClr val="bg2">
                    <a:lumMod val="25000"/>
                  </a:schemeClr>
                </a:solidFill>
                <a:latin typeface="TencentSans W3" panose="020C04030202040F0204" pitchFamily="34" charset="-122"/>
                <a:ea typeface="TencentSans W3" panose="020C04030202040F0204" pitchFamily="34" charset="-122"/>
              </a:rPr>
              <a:t>CI/CD</a:t>
            </a:r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TencentSans W3" panose="020C04030202040F0204" pitchFamily="34" charset="-122"/>
                <a:ea typeface="TencentSans W3" panose="020C04030202040F0204" pitchFamily="34" charset="-122"/>
              </a:rPr>
              <a:t>）</a:t>
            </a:r>
            <a:endParaRPr lang="en-US" altLang="zh-CN" dirty="0">
              <a:solidFill>
                <a:schemeClr val="bg2">
                  <a:lumMod val="25000"/>
                </a:schemeClr>
              </a:solidFill>
              <a:latin typeface="TencentSans W3" panose="020C04030202040F0204" pitchFamily="34" charset="-122"/>
              <a:ea typeface="TencentSans W3" panose="020C04030202040F0204" pitchFamily="34" charset="-122"/>
            </a:endParaRPr>
          </a:p>
          <a:p>
            <a:pPr marL="285750" lvl="0" indent="-285750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2">
                    <a:lumMod val="25000"/>
                  </a:schemeClr>
                </a:solidFill>
                <a:latin typeface="TencentSans W3" panose="020C04030202040F0204" pitchFamily="34" charset="-122"/>
                <a:ea typeface="TencentSans W3" panose="020C04030202040F0204" pitchFamily="34" charset="-122"/>
              </a:rPr>
              <a:t>SRE</a:t>
            </a:r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TencentSans W3" panose="020C04030202040F0204" pitchFamily="34" charset="-122"/>
                <a:ea typeface="TencentSans W3" panose="020C04030202040F0204" pitchFamily="34" charset="-122"/>
              </a:rPr>
              <a:t>稳定性建设：质量数据 </a:t>
            </a:r>
            <a:r>
              <a:rPr lang="en-US" altLang="zh-CN" dirty="0">
                <a:solidFill>
                  <a:schemeClr val="bg2">
                    <a:lumMod val="25000"/>
                  </a:schemeClr>
                </a:solidFill>
                <a:latin typeface="TencentSans W3" panose="020C04030202040F0204" pitchFamily="34" charset="-122"/>
                <a:ea typeface="TencentSans W3" panose="020C04030202040F0204" pitchFamily="34" charset="-122"/>
              </a:rPr>
              <a:t>=&gt;</a:t>
            </a:r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TencentSans W3" panose="020C04030202040F0204" pitchFamily="34" charset="-122"/>
                <a:ea typeface="TencentSans W3" panose="020C04030202040F0204" pitchFamily="34" charset="-122"/>
              </a:rPr>
              <a:t> 可观测、混沌、演习、容量、巡检、治理等投入</a:t>
            </a:r>
          </a:p>
        </p:txBody>
      </p:sp>
    </p:spTree>
    <p:extLst>
      <p:ext uri="{BB962C8B-B14F-4D97-AF65-F5344CB8AC3E}">
        <p14:creationId xmlns:p14="http://schemas.microsoft.com/office/powerpoint/2010/main" val="42190240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oogle Shape;776;p58">
            <a:extLst>
              <a:ext uri="{FF2B5EF4-FFF2-40B4-BE49-F238E27FC236}">
                <a16:creationId xmlns:a16="http://schemas.microsoft.com/office/drawing/2014/main" id="{277B460E-481C-1E43-A3C4-72A069AF9F58}"/>
              </a:ext>
            </a:extLst>
          </p:cNvPr>
          <p:cNvGrpSpPr/>
          <p:nvPr/>
        </p:nvGrpSpPr>
        <p:grpSpPr>
          <a:xfrm>
            <a:off x="2448195" y="1700808"/>
            <a:ext cx="7434359" cy="3285852"/>
            <a:chOff x="1796543" y="1256597"/>
            <a:chExt cx="5575769" cy="2464389"/>
          </a:xfrm>
        </p:grpSpPr>
        <p:pic>
          <p:nvPicPr>
            <p:cNvPr id="9" name="Google Shape;777;p58">
              <a:extLst>
                <a:ext uri="{FF2B5EF4-FFF2-40B4-BE49-F238E27FC236}">
                  <a16:creationId xmlns:a16="http://schemas.microsoft.com/office/drawing/2014/main" id="{C515D546-25F8-0B4C-198C-D1964B92FDB7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796543" y="1256597"/>
              <a:ext cx="2464389" cy="246438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" name="Google Shape;778;p58">
              <a:extLst>
                <a:ext uri="{FF2B5EF4-FFF2-40B4-BE49-F238E27FC236}">
                  <a16:creationId xmlns:a16="http://schemas.microsoft.com/office/drawing/2014/main" id="{5204BA1C-98D6-E6C1-F3D6-136560D62323}"/>
                </a:ext>
              </a:extLst>
            </p:cNvPr>
            <p:cNvGrpSpPr/>
            <p:nvPr/>
          </p:nvGrpSpPr>
          <p:grpSpPr>
            <a:xfrm>
              <a:off x="4384225" y="1311610"/>
              <a:ext cx="2988087" cy="2304328"/>
              <a:chOff x="3657848" y="1275606"/>
              <a:chExt cx="2988087" cy="2304328"/>
            </a:xfrm>
          </p:grpSpPr>
          <p:sp>
            <p:nvSpPr>
              <p:cNvPr id="11" name="Google Shape;779;p58">
                <a:extLst>
                  <a:ext uri="{FF2B5EF4-FFF2-40B4-BE49-F238E27FC236}">
                    <a16:creationId xmlns:a16="http://schemas.microsoft.com/office/drawing/2014/main" id="{E42290B5-FD80-4A3D-8A21-3EA858E2131E}"/>
                  </a:ext>
                </a:extLst>
              </p:cNvPr>
              <p:cNvSpPr txBox="1"/>
              <p:nvPr/>
            </p:nvSpPr>
            <p:spPr>
              <a:xfrm>
                <a:off x="3657848" y="1275606"/>
                <a:ext cx="2988087" cy="119824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60950" rIns="121900" bIns="6095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CN" sz="9600" dirty="0">
                    <a:solidFill>
                      <a:srgbClr val="E13930"/>
                    </a:solidFill>
                    <a:latin typeface="Impact"/>
                    <a:ea typeface="Impact"/>
                    <a:cs typeface="Impact"/>
                    <a:sym typeface="Impact"/>
                  </a:rPr>
                  <a:t>Thanks</a:t>
                </a:r>
                <a:endParaRPr sz="9600" dirty="0">
                  <a:solidFill>
                    <a:srgbClr val="E13930"/>
                  </a:solidFill>
                  <a:latin typeface="Impact"/>
                  <a:ea typeface="Impact"/>
                  <a:cs typeface="Impact"/>
                  <a:sym typeface="Impact"/>
                </a:endParaRPr>
              </a:p>
            </p:txBody>
          </p:sp>
          <p:sp>
            <p:nvSpPr>
              <p:cNvPr id="12" name="Google Shape;780;p58">
                <a:extLst>
                  <a:ext uri="{FF2B5EF4-FFF2-40B4-BE49-F238E27FC236}">
                    <a16:creationId xmlns:a16="http://schemas.microsoft.com/office/drawing/2014/main" id="{7184D8F6-3693-9B70-C857-31DB9CB1D16F}"/>
                  </a:ext>
                </a:extLst>
              </p:cNvPr>
              <p:cNvSpPr txBox="1"/>
              <p:nvPr/>
            </p:nvSpPr>
            <p:spPr>
              <a:xfrm>
                <a:off x="4095522" y="2680774"/>
                <a:ext cx="1062038" cy="8991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just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CN" sz="1600">
                    <a:solidFill>
                      <a:srgbClr val="E13930"/>
                    </a:solidFill>
                    <a:latin typeface="Arial"/>
                    <a:ea typeface="Arial"/>
                    <a:cs typeface="Arial"/>
                    <a:sym typeface="Arial"/>
                  </a:rPr>
                  <a:t>开放运维联盟</a:t>
                </a:r>
                <a:endParaRPr/>
              </a:p>
              <a:p>
                <a:pPr marL="0" marR="0" lvl="0" indent="0" algn="just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CN" sz="1600">
                    <a:solidFill>
                      <a:srgbClr val="E13930"/>
                    </a:solidFill>
                    <a:latin typeface="Arial"/>
                    <a:ea typeface="Arial"/>
                    <a:cs typeface="Arial"/>
                    <a:sym typeface="Arial"/>
                  </a:rPr>
                  <a:t>高效运维社区</a:t>
                </a:r>
                <a:endParaRPr/>
              </a:p>
              <a:p>
                <a:pPr marL="0" marR="0" lvl="0" indent="0" algn="just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CN" sz="1600">
                    <a:solidFill>
                      <a:srgbClr val="E13930"/>
                    </a:solidFill>
                    <a:latin typeface="Arial"/>
                    <a:ea typeface="Arial"/>
                    <a:cs typeface="Arial"/>
                    <a:sym typeface="Arial"/>
                  </a:rPr>
                  <a:t>DevOps 时代</a:t>
                </a:r>
                <a:endParaRPr/>
              </a:p>
            </p:txBody>
          </p:sp>
          <p:sp>
            <p:nvSpPr>
              <p:cNvPr id="13" name="Google Shape;781;p58">
                <a:extLst>
                  <a:ext uri="{FF2B5EF4-FFF2-40B4-BE49-F238E27FC236}">
                    <a16:creationId xmlns:a16="http://schemas.microsoft.com/office/drawing/2014/main" id="{1127713A-B28A-CABE-E83C-F9754FB421B3}"/>
                  </a:ext>
                </a:extLst>
              </p:cNvPr>
              <p:cNvSpPr/>
              <p:nvPr/>
            </p:nvSpPr>
            <p:spPr>
              <a:xfrm>
                <a:off x="5213257" y="2963008"/>
                <a:ext cx="1024890" cy="3339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CN" sz="2325" b="1">
                    <a:solidFill>
                      <a:srgbClr val="E13930"/>
                    </a:solidFill>
                    <a:latin typeface="Microsoft Yahei"/>
                    <a:ea typeface="Microsoft Yahei"/>
                    <a:cs typeface="Microsoft Yahei"/>
                    <a:sym typeface="Microsoft Yahei"/>
                  </a:rPr>
                  <a:t>荣誉出品</a:t>
                </a:r>
                <a:endParaRPr sz="2325" b="1">
                  <a:solidFill>
                    <a:srgbClr val="E13930"/>
                  </a:solidFill>
                  <a:latin typeface="Microsoft Yahei"/>
                  <a:ea typeface="Microsoft Yahei"/>
                  <a:cs typeface="Microsoft Yahei"/>
                  <a:sym typeface="Microsoft Yahe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488708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圆角 5">
            <a:extLst>
              <a:ext uri="{FF2B5EF4-FFF2-40B4-BE49-F238E27FC236}">
                <a16:creationId xmlns:a16="http://schemas.microsoft.com/office/drawing/2014/main" id="{E7028A7D-5852-0810-5E42-EAC08B0CB22E}"/>
              </a:ext>
            </a:extLst>
          </p:cNvPr>
          <p:cNvSpPr/>
          <p:nvPr/>
        </p:nvSpPr>
        <p:spPr>
          <a:xfrm>
            <a:off x="566526" y="3069913"/>
            <a:ext cx="11168274" cy="2713940"/>
          </a:xfrm>
          <a:prstGeom prst="roundRect">
            <a:avLst>
              <a:gd name="adj" fmla="val 3931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30A004C-7B79-55A9-8A42-D2B12CCA7FF2}"/>
              </a:ext>
            </a:extLst>
          </p:cNvPr>
          <p:cNvSpPr/>
          <p:nvPr/>
        </p:nvSpPr>
        <p:spPr>
          <a:xfrm>
            <a:off x="5205187" y="1865814"/>
            <a:ext cx="62872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腾讯</a:t>
            </a:r>
            <a:r>
              <a:rPr lang="en-US" altLang="zh-CN" sz="32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SRE</a:t>
            </a:r>
            <a:r>
              <a:rPr lang="zh-CN" altLang="en-US" sz="32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质量运营体系建设与实践</a:t>
            </a:r>
          </a:p>
        </p:txBody>
      </p:sp>
      <p:sp>
        <p:nvSpPr>
          <p:cNvPr id="5" name="文本框 4" descr="e7d195523061f1c0214d268728035a112e1f1a63855fa0d5B3BC3571FB2346650E40B27C71D4ADB669896543E409C0762562804D99F14164E036E91A4D200FB459B9C67F1066513BDCC2663F2655ED5A2F3E64E50905ECC13FD08E412A2449DFC0DEA4732AF4E76A12DAA23714D9A24C7EAC7F7CD8FF94AEC7D4E9162B55FEA74E289784371BE33B">
            <a:extLst>
              <a:ext uri="{FF2B5EF4-FFF2-40B4-BE49-F238E27FC236}">
                <a16:creationId xmlns:a16="http://schemas.microsoft.com/office/drawing/2014/main" id="{AAD3B5A3-D4EA-51F3-93A0-9AEA2D415836}"/>
              </a:ext>
            </a:extLst>
          </p:cNvPr>
          <p:cNvSpPr txBox="1"/>
          <p:nvPr/>
        </p:nvSpPr>
        <p:spPr>
          <a:xfrm>
            <a:off x="5372455" y="3419739"/>
            <a:ext cx="38250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b="1" dirty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  <a:cs typeface="Microsoft YaHei Light" charset="-122"/>
              </a:rPr>
              <a:t>王晓川</a:t>
            </a:r>
          </a:p>
        </p:txBody>
      </p:sp>
      <p:sp>
        <p:nvSpPr>
          <p:cNvPr id="6" name="TextBox 49">
            <a:extLst>
              <a:ext uri="{FF2B5EF4-FFF2-40B4-BE49-F238E27FC236}">
                <a16:creationId xmlns:a16="http://schemas.microsoft.com/office/drawing/2014/main" id="{A5D527FD-C462-968A-0915-1512A6D82BB4}"/>
              </a:ext>
            </a:extLst>
          </p:cNvPr>
          <p:cNvSpPr txBox="1"/>
          <p:nvPr/>
        </p:nvSpPr>
        <p:spPr>
          <a:xfrm>
            <a:off x="5461664" y="4029594"/>
            <a:ext cx="6030821" cy="14358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eaLnBrk="0" hangingPunct="0">
              <a:lnSpc>
                <a:spcPct val="150000"/>
              </a:lnSpc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TencentSans W3" panose="020C04030202040F0204" pitchFamily="34" charset="-122"/>
                <a:ea typeface="TencentSans W3" panose="020C04030202040F0204" pitchFamily="34" charset="-122"/>
                <a:cs typeface="+mn-ea"/>
                <a:sym typeface="Century Gothic" panose="020B0502020202020204" pitchFamily="34" charset="0"/>
              </a:rPr>
              <a:t>腾讯</a:t>
            </a:r>
            <a:r>
              <a:rPr lang="en-US" altLang="zh-CN" sz="1600" b="1" dirty="0">
                <a:solidFill>
                  <a:schemeClr val="bg1"/>
                </a:solidFill>
                <a:latin typeface="TencentSans W3" panose="020C04030202040F0204" pitchFamily="34" charset="-122"/>
                <a:ea typeface="TencentSans W3" panose="020C04030202040F0204" pitchFamily="34" charset="-122"/>
                <a:cs typeface="+mn-ea"/>
                <a:sym typeface="Century Gothic" panose="020B0502020202020204" pitchFamily="34" charset="0"/>
              </a:rPr>
              <a:t>PCG</a:t>
            </a:r>
            <a:r>
              <a:rPr lang="zh-CN" altLang="en-US" sz="1600" b="1" dirty="0">
                <a:solidFill>
                  <a:schemeClr val="bg1"/>
                </a:solidFill>
                <a:latin typeface="TencentSans W3" panose="020C04030202040F0204" pitchFamily="34" charset="-122"/>
                <a:ea typeface="TencentSans W3" panose="020C04030202040F0204" pitchFamily="34" charset="-122"/>
                <a:cs typeface="+mn-ea"/>
                <a:sym typeface="Century Gothic" panose="020B0502020202020204" pitchFamily="34" charset="0"/>
              </a:rPr>
              <a:t> </a:t>
            </a:r>
            <a:endParaRPr lang="en-US" altLang="zh-CN" sz="1600" b="1" dirty="0">
              <a:solidFill>
                <a:schemeClr val="bg1"/>
              </a:solidFill>
              <a:latin typeface="TencentSans W3" panose="020C04030202040F0204" pitchFamily="34" charset="-122"/>
              <a:ea typeface="TencentSans W3" panose="020C04030202040F0204" pitchFamily="34" charset="-122"/>
              <a:cs typeface="+mn-ea"/>
              <a:sym typeface="Century Gothic" panose="020B0502020202020204" pitchFamily="34" charset="0"/>
            </a:endParaRPr>
          </a:p>
          <a:p>
            <a:pPr eaLnBrk="0" hangingPunct="0">
              <a:lnSpc>
                <a:spcPct val="150000"/>
              </a:lnSpc>
              <a:defRPr/>
            </a:pPr>
            <a:r>
              <a:rPr lang="en-US" altLang="zh-CN" sz="1600" b="1" dirty="0">
                <a:solidFill>
                  <a:schemeClr val="bg1"/>
                </a:solidFill>
                <a:latin typeface="TencentSans W3" panose="020C04030202040F0204" pitchFamily="34" charset="-122"/>
                <a:ea typeface="TencentSans W3" panose="020C04030202040F0204" pitchFamily="34" charset="-122"/>
                <a:cs typeface="+mn-ea"/>
                <a:sym typeface="Century Gothic" panose="020B0502020202020204" pitchFamily="34" charset="0"/>
              </a:rPr>
              <a:t>SRE</a:t>
            </a:r>
            <a:r>
              <a:rPr lang="zh-CN" altLang="en-US" sz="1600" b="1" dirty="0">
                <a:solidFill>
                  <a:schemeClr val="bg1"/>
                </a:solidFill>
                <a:latin typeface="TencentSans W3" panose="020C04030202040F0204" pitchFamily="34" charset="-122"/>
                <a:ea typeface="TencentSans W3" panose="020C04030202040F0204" pitchFamily="34" charset="-122"/>
                <a:cs typeface="+mn-ea"/>
                <a:sym typeface="Century Gothic" panose="020B0502020202020204" pitchFamily="34" charset="0"/>
              </a:rPr>
              <a:t>研发负责人 </a:t>
            </a:r>
            <a:r>
              <a:rPr lang="en-US" altLang="zh-CN" sz="1600" b="1" dirty="0">
                <a:solidFill>
                  <a:schemeClr val="bg1"/>
                </a:solidFill>
                <a:latin typeface="TencentSans W3" panose="020C04030202040F0204" pitchFamily="34" charset="-122"/>
                <a:ea typeface="TencentSans W3" panose="020C04030202040F0204" pitchFamily="34" charset="-122"/>
                <a:cs typeface="+mn-ea"/>
                <a:sym typeface="Century Gothic" panose="020B0502020202020204" pitchFamily="34" charset="0"/>
              </a:rPr>
              <a:t>/</a:t>
            </a:r>
            <a:r>
              <a:rPr lang="zh-CN" altLang="en-US" sz="1600" b="1" dirty="0">
                <a:solidFill>
                  <a:schemeClr val="bg1"/>
                </a:solidFill>
                <a:latin typeface="TencentSans W3" panose="020C04030202040F0204" pitchFamily="34" charset="-122"/>
                <a:ea typeface="TencentSans W3" panose="020C04030202040F0204" pitchFamily="34" charset="-122"/>
                <a:cs typeface="+mn-ea"/>
                <a:sym typeface="Century Gothic" panose="020B0502020202020204" pitchFamily="34" charset="0"/>
              </a:rPr>
              <a:t> </a:t>
            </a:r>
            <a:r>
              <a:rPr lang="en-US" altLang="zh-CN" sz="1600" b="1" dirty="0">
                <a:solidFill>
                  <a:schemeClr val="bg1"/>
                </a:solidFill>
                <a:latin typeface="TencentSans W3" panose="020C04030202040F0204" pitchFamily="34" charset="-122"/>
                <a:ea typeface="TencentSans W3" panose="020C04030202040F0204" pitchFamily="34" charset="-122"/>
                <a:cs typeface="+mn-ea"/>
                <a:sym typeface="Century Gothic" panose="020B0502020202020204" pitchFamily="34" charset="0"/>
              </a:rPr>
              <a:t>SRE</a:t>
            </a:r>
            <a:r>
              <a:rPr lang="zh-CN" altLang="en-US" sz="1600" b="1" dirty="0">
                <a:solidFill>
                  <a:schemeClr val="bg1"/>
                </a:solidFill>
                <a:latin typeface="TencentSans W3" panose="020C04030202040F0204" pitchFamily="34" charset="-122"/>
                <a:ea typeface="TencentSans W3" panose="020C04030202040F0204" pitchFamily="34" charset="-122"/>
                <a:cs typeface="+mn-ea"/>
                <a:sym typeface="Century Gothic" panose="020B0502020202020204" pitchFamily="34" charset="0"/>
              </a:rPr>
              <a:t>技术专家</a:t>
            </a:r>
            <a:endParaRPr lang="en-US" altLang="zh-CN" sz="1600" b="1" dirty="0">
              <a:solidFill>
                <a:schemeClr val="bg1"/>
              </a:solidFill>
              <a:latin typeface="TencentSans W3" panose="020C04030202040F0204" pitchFamily="34" charset="-122"/>
              <a:ea typeface="TencentSans W3" panose="020C04030202040F0204" pitchFamily="34" charset="-122"/>
              <a:cs typeface="+mn-ea"/>
              <a:sym typeface="Century Gothic" panose="020B0502020202020204" pitchFamily="34" charset="0"/>
            </a:endParaRPr>
          </a:p>
          <a:p>
            <a:pPr eaLnBrk="0" hangingPunct="0">
              <a:lnSpc>
                <a:spcPct val="150000"/>
              </a:lnSpc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TencentSans W3" panose="020C04030202040F0204" pitchFamily="34" charset="-122"/>
                <a:ea typeface="TencentSans W3" panose="020C04030202040F0204" pitchFamily="34" charset="-122"/>
                <a:cs typeface="+mn-ea"/>
                <a:sym typeface="Century Gothic" panose="020B0502020202020204" pitchFamily="34" charset="0"/>
              </a:rPr>
              <a:t>负责质量运营、可观测、混沌工程等平台的研发工作</a:t>
            </a:r>
          </a:p>
          <a:p>
            <a:pPr eaLnBrk="0" hangingPunct="0">
              <a:lnSpc>
                <a:spcPct val="150000"/>
              </a:lnSpc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TencentSans W3" panose="020C04030202040F0204" pitchFamily="34" charset="-122"/>
                <a:ea typeface="TencentSans W3" panose="020C04030202040F0204" pitchFamily="34" charset="-122"/>
                <a:cs typeface="+mn-ea"/>
                <a:sym typeface="Century Gothic" panose="020B0502020202020204" pitchFamily="34" charset="0"/>
              </a:rPr>
              <a:t>硕士毕业于北京大学，曾任职工行、美团，深耕</a:t>
            </a:r>
            <a:r>
              <a:rPr lang="en-US" altLang="zh-CN" sz="1600" b="1" dirty="0">
                <a:solidFill>
                  <a:schemeClr val="bg1"/>
                </a:solidFill>
                <a:latin typeface="TencentSans W3" panose="020C04030202040F0204" pitchFamily="34" charset="-122"/>
                <a:ea typeface="TencentSans W3" panose="020C04030202040F0204" pitchFamily="34" charset="-122"/>
                <a:cs typeface="+mn-ea"/>
                <a:sym typeface="Century Gothic" panose="020B0502020202020204" pitchFamily="34" charset="0"/>
              </a:rPr>
              <a:t>SRE</a:t>
            </a:r>
            <a:r>
              <a:rPr lang="zh-CN" altLang="en-US" sz="1600" b="1" dirty="0">
                <a:solidFill>
                  <a:schemeClr val="bg1"/>
                </a:solidFill>
                <a:latin typeface="TencentSans W3" panose="020C04030202040F0204" pitchFamily="34" charset="-122"/>
                <a:ea typeface="TencentSans W3" panose="020C04030202040F0204" pitchFamily="34" charset="-122"/>
                <a:cs typeface="+mn-ea"/>
                <a:sym typeface="Century Gothic" panose="020B0502020202020204" pitchFamily="34" charset="0"/>
              </a:rPr>
              <a:t>领域十年</a:t>
            </a:r>
            <a:endParaRPr lang="en-US" altLang="zh-CN" sz="1600" b="1" dirty="0">
              <a:solidFill>
                <a:schemeClr val="bg1"/>
              </a:solidFill>
              <a:latin typeface="TencentSans W3" panose="020C04030202040F0204" pitchFamily="34" charset="-122"/>
              <a:ea typeface="TencentSans W3" panose="020C04030202040F0204" pitchFamily="34" charset="-122"/>
              <a:cs typeface="+mn-ea"/>
              <a:sym typeface="Century Gothic" panose="020B0502020202020204" pitchFamily="34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C5D213E-865C-DC20-AC16-35B192BC4F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9443" y="1324363"/>
            <a:ext cx="3410187" cy="4209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9638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>
            <a:extLst>
              <a:ext uri="{FF2B5EF4-FFF2-40B4-BE49-F238E27FC236}">
                <a16:creationId xmlns:a16="http://schemas.microsoft.com/office/drawing/2014/main" id="{8BBACA34-5E06-1A04-C35C-FE7E4125018D}"/>
              </a:ext>
            </a:extLst>
          </p:cNvPr>
          <p:cNvSpPr txBox="1"/>
          <p:nvPr/>
        </p:nvSpPr>
        <p:spPr>
          <a:xfrm>
            <a:off x="639020" y="2990667"/>
            <a:ext cx="348935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800" dirty="0">
                <a:solidFill>
                  <a:schemeClr val="bg1">
                    <a:alpha val="15000"/>
                  </a:schemeClr>
                </a:solidFill>
                <a:effectLst>
                  <a:outerShdw blurRad="190500" dist="114300" dir="2700000" algn="tl" rotWithShape="0">
                    <a:prstClr val="black">
                      <a:alpha val="40000"/>
                    </a:prst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  <a:sym typeface="思源黑体 CN Normal" panose="020B0400000000000000" pitchFamily="34" charset="-122"/>
              </a:rPr>
              <a:t>CONTENTS</a:t>
            </a:r>
            <a:endParaRPr lang="zh-CN" altLang="en-US" sz="4800" dirty="0">
              <a:solidFill>
                <a:schemeClr val="bg1">
                  <a:alpha val="15000"/>
                </a:schemeClr>
              </a:solidFill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  <a:latin typeface="Microsoft YaHei" panose="020B0503020204020204" pitchFamily="34" charset="-122"/>
              <a:ea typeface="Microsoft YaHei" panose="020B0503020204020204" pitchFamily="34" charset="-122"/>
              <a:sym typeface="思源黑体 CN Normal" panose="020B0400000000000000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58CD636-21E3-C2E3-C51B-C5FF064D21A7}"/>
              </a:ext>
            </a:extLst>
          </p:cNvPr>
          <p:cNvSpPr txBox="1"/>
          <p:nvPr/>
        </p:nvSpPr>
        <p:spPr>
          <a:xfrm>
            <a:off x="1255182" y="2628403"/>
            <a:ext cx="2257028" cy="1354217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>
            <a:defPPr>
              <a:defRPr lang="zh-CN"/>
            </a:defPPr>
            <a:lvl1pPr algn="ctr">
              <a:defRPr sz="8800">
                <a:gradFill>
                  <a:gsLst>
                    <a:gs pos="0">
                      <a:schemeClr val="bg1"/>
                    </a:gs>
                    <a:gs pos="100000">
                      <a:schemeClr val="accent2">
                        <a:lumMod val="60000"/>
                        <a:lumOff val="40000"/>
                      </a:schemeClr>
                    </a:gs>
                  </a:gsLst>
                  <a:lin ang="5400000" scaled="1"/>
                </a:gradFill>
                <a:effectLst>
                  <a:outerShdw blurRad="152400" dist="76200" dir="5400000" algn="tl" rotWithShape="0">
                    <a:schemeClr val="accent1">
                      <a:lumMod val="50000"/>
                      <a:alpha val="37000"/>
                    </a:schemeClr>
                  </a:outerShdw>
                </a:effectLst>
                <a:latin typeface="思源宋体 Heavy" panose="02020900000000000000" pitchFamily="18" charset="-122"/>
                <a:ea typeface="思源宋体 Heavy" panose="02020900000000000000" pitchFamily="18" charset="-122"/>
                <a:cs typeface="OPPOSans H" panose="00020600040101010101" pitchFamily="18" charset="-122"/>
              </a:defRPr>
            </a:lvl1pPr>
          </a:lstStyle>
          <a:p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  <a:sym typeface="思源黑体 CN Normal" panose="020B0400000000000000" pitchFamily="34" charset="-122"/>
              </a:rPr>
              <a:t>目 录</a:t>
            </a: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D0585321-A419-AF50-DA8D-4D5DDC99BD7C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0" r="38740" b="72072"/>
          <a:stretch/>
        </p:blipFill>
        <p:spPr>
          <a:xfrm>
            <a:off x="2342593" y="2097883"/>
            <a:ext cx="2224081" cy="1479540"/>
          </a:xfrm>
          <a:custGeom>
            <a:avLst/>
            <a:gdLst>
              <a:gd name="connsiteX0" fmla="*/ 0 w 2879124"/>
              <a:gd name="connsiteY0" fmla="*/ 0 h 1915298"/>
              <a:gd name="connsiteX1" fmla="*/ 2879124 w 2879124"/>
              <a:gd name="connsiteY1" fmla="*/ 0 h 1915298"/>
              <a:gd name="connsiteX2" fmla="*/ 2879124 w 2879124"/>
              <a:gd name="connsiteY2" fmla="*/ 1915298 h 1915298"/>
              <a:gd name="connsiteX3" fmla="*/ 1569271 w 2879124"/>
              <a:gd name="connsiteY3" fmla="*/ 1915298 h 1915298"/>
              <a:gd name="connsiteX4" fmla="*/ 1583509 w 2879124"/>
              <a:gd name="connsiteY4" fmla="*/ 1898895 h 1915298"/>
              <a:gd name="connsiteX5" fmla="*/ 1643133 w 2879124"/>
              <a:gd name="connsiteY5" fmla="*/ 1697905 h 1915298"/>
              <a:gd name="connsiteX6" fmla="*/ 1439562 w 2879124"/>
              <a:gd name="connsiteY6" fmla="*/ 1413662 h 1915298"/>
              <a:gd name="connsiteX7" fmla="*/ 1235991 w 2879124"/>
              <a:gd name="connsiteY7" fmla="*/ 1697905 h 1915298"/>
              <a:gd name="connsiteX8" fmla="*/ 1295616 w 2879124"/>
              <a:gd name="connsiteY8" fmla="*/ 1898895 h 1915298"/>
              <a:gd name="connsiteX9" fmla="*/ 1309854 w 2879124"/>
              <a:gd name="connsiteY9" fmla="*/ 1915298 h 1915298"/>
              <a:gd name="connsiteX10" fmla="*/ 0 w 2879124"/>
              <a:gd name="connsiteY10" fmla="*/ 1915298 h 1915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79124" h="1915298">
                <a:moveTo>
                  <a:pt x="0" y="0"/>
                </a:moveTo>
                <a:lnTo>
                  <a:pt x="2879124" y="0"/>
                </a:lnTo>
                <a:lnTo>
                  <a:pt x="2879124" y="1915298"/>
                </a:lnTo>
                <a:lnTo>
                  <a:pt x="1569271" y="1915298"/>
                </a:lnTo>
                <a:lnTo>
                  <a:pt x="1583509" y="1898895"/>
                </a:lnTo>
                <a:cubicBezTo>
                  <a:pt x="1620348" y="1847457"/>
                  <a:pt x="1643133" y="1776397"/>
                  <a:pt x="1643133" y="1697905"/>
                </a:cubicBezTo>
                <a:cubicBezTo>
                  <a:pt x="1643133" y="1540922"/>
                  <a:pt x="1551991" y="1413662"/>
                  <a:pt x="1439562" y="1413662"/>
                </a:cubicBezTo>
                <a:cubicBezTo>
                  <a:pt x="1327133" y="1413662"/>
                  <a:pt x="1235991" y="1540922"/>
                  <a:pt x="1235991" y="1697905"/>
                </a:cubicBezTo>
                <a:cubicBezTo>
                  <a:pt x="1235991" y="1776397"/>
                  <a:pt x="1258777" y="1847457"/>
                  <a:pt x="1295616" y="1898895"/>
                </a:cubicBezTo>
                <a:lnTo>
                  <a:pt x="1309854" y="1915298"/>
                </a:lnTo>
                <a:lnTo>
                  <a:pt x="0" y="1915298"/>
                </a:lnTo>
                <a:close/>
              </a:path>
            </a:pathLst>
          </a:custGeom>
        </p:spPr>
      </p:pic>
      <p:grpSp>
        <p:nvGrpSpPr>
          <p:cNvPr id="28" name="组合 27">
            <a:extLst>
              <a:ext uri="{FF2B5EF4-FFF2-40B4-BE49-F238E27FC236}">
                <a16:creationId xmlns:a16="http://schemas.microsoft.com/office/drawing/2014/main" id="{BF415F62-E6D0-9986-A59E-E160404BE8B9}"/>
              </a:ext>
            </a:extLst>
          </p:cNvPr>
          <p:cNvGrpSpPr/>
          <p:nvPr/>
        </p:nvGrpSpPr>
        <p:grpSpPr>
          <a:xfrm>
            <a:off x="5421902" y="1293527"/>
            <a:ext cx="5758176" cy="4567792"/>
            <a:chOff x="5648431" y="1044569"/>
            <a:chExt cx="5857829" cy="4646844"/>
          </a:xfrm>
        </p:grpSpPr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046445A1-6436-1BAB-5E9E-C13356726861}"/>
                </a:ext>
              </a:extLst>
            </p:cNvPr>
            <p:cNvSpPr txBox="1"/>
            <p:nvPr/>
          </p:nvSpPr>
          <p:spPr>
            <a:xfrm>
              <a:off x="6483565" y="1108832"/>
              <a:ext cx="1826434" cy="50096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zh-CN" altLang="en-US" sz="3200" spc="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思源黑体 CN Normal" panose="020B0400000000000000" pitchFamily="34" charset="-122"/>
                </a:rPr>
                <a:t>行业背景</a:t>
              </a: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EF788F49-1BD2-4540-C35F-06ADA2C4A3EC}"/>
                </a:ext>
              </a:extLst>
            </p:cNvPr>
            <p:cNvSpPr txBox="1"/>
            <p:nvPr/>
          </p:nvSpPr>
          <p:spPr>
            <a:xfrm>
              <a:off x="6483565" y="2293537"/>
              <a:ext cx="4509793" cy="100193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zh-CN" altLang="en-US" sz="3200" spc="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思源黑体 CN Normal" panose="020B0400000000000000" pitchFamily="34" charset="-122"/>
                </a:rPr>
                <a:t>基于</a:t>
              </a:r>
              <a:r>
                <a:rPr lang="en-US" altLang="zh-CN" sz="3200" spc="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思源黑体 CN Normal" panose="020B0400000000000000" pitchFamily="34" charset="-122"/>
                </a:rPr>
                <a:t>SLO</a:t>
              </a:r>
              <a:r>
                <a:rPr lang="zh-CN" altLang="en-US" sz="3200" spc="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思源黑体 CN Normal" panose="020B0400000000000000" pitchFamily="34" charset="-122"/>
                </a:rPr>
                <a:t>与</a:t>
              </a:r>
              <a:r>
                <a:rPr lang="en-US" altLang="zh-CN" sz="3200" spc="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思源黑体 CN Normal" panose="020B0400000000000000" pitchFamily="34" charset="-122"/>
                </a:rPr>
                <a:t>On-Call</a:t>
              </a:r>
              <a:r>
                <a:rPr lang="zh-CN" altLang="en-US" sz="3200" spc="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思源黑体 CN Normal" panose="020B0400000000000000" pitchFamily="34" charset="-122"/>
                </a:rPr>
                <a:t>的</a:t>
              </a:r>
              <a:endParaRPr lang="en-US" altLang="zh-CN" sz="32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思源黑体 CN Normal" panose="020B0400000000000000" pitchFamily="34" charset="-122"/>
              </a:endParaRPr>
            </a:p>
            <a:p>
              <a:r>
                <a:rPr lang="zh-CN" altLang="en-US" sz="3200" spc="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思源黑体 CN Normal" panose="020B0400000000000000" pitchFamily="34" charset="-122"/>
                </a:rPr>
                <a:t>质量运营体系</a:t>
              </a: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5685BF85-EC05-EA65-4346-D5E131102099}"/>
                </a:ext>
              </a:extLst>
            </p:cNvPr>
            <p:cNvSpPr txBox="1"/>
            <p:nvPr/>
          </p:nvSpPr>
          <p:spPr>
            <a:xfrm>
              <a:off x="6483565" y="3826853"/>
              <a:ext cx="5022695" cy="50096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zh-CN" altLang="en-US" sz="3200" spc="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思源黑体 CN Normal" panose="020B0400000000000000" pitchFamily="34" charset="-122"/>
                </a:rPr>
                <a:t>在鹅厂的大规模落地实践</a:t>
              </a: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CDD81456-FCEB-D563-334F-B6C8D175904A}"/>
                </a:ext>
              </a:extLst>
            </p:cNvPr>
            <p:cNvSpPr txBox="1"/>
            <p:nvPr/>
          </p:nvSpPr>
          <p:spPr>
            <a:xfrm>
              <a:off x="6483565" y="5146827"/>
              <a:ext cx="1826434" cy="50096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zh-CN" altLang="en-US" sz="3200" spc="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思源黑体 CN Normal" panose="020B0400000000000000" pitchFamily="34" charset="-122"/>
                </a:rPr>
                <a:t>总结展望</a:t>
              </a:r>
            </a:p>
          </p:txBody>
        </p:sp>
        <p:cxnSp>
          <p:nvCxnSpPr>
            <p:cNvPr id="16" name="直接连接符 14">
              <a:extLst>
                <a:ext uri="{FF2B5EF4-FFF2-40B4-BE49-F238E27FC236}">
                  <a16:creationId xmlns:a16="http://schemas.microsoft.com/office/drawing/2014/main" id="{D0E044DB-B445-51ED-A18F-A0121FE1DA0E}"/>
                </a:ext>
              </a:extLst>
            </p:cNvPr>
            <p:cNvCxnSpPr>
              <a:cxnSpLocks/>
            </p:cNvCxnSpPr>
            <p:nvPr/>
          </p:nvCxnSpPr>
          <p:spPr>
            <a:xfrm>
              <a:off x="5656964" y="2097883"/>
              <a:ext cx="5197265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5">
              <a:extLst>
                <a:ext uri="{FF2B5EF4-FFF2-40B4-BE49-F238E27FC236}">
                  <a16:creationId xmlns:a16="http://schemas.microsoft.com/office/drawing/2014/main" id="{291550F1-3065-2C48-BE80-90BFA3D856EE}"/>
                </a:ext>
              </a:extLst>
            </p:cNvPr>
            <p:cNvCxnSpPr>
              <a:cxnSpLocks/>
            </p:cNvCxnSpPr>
            <p:nvPr/>
          </p:nvCxnSpPr>
          <p:spPr>
            <a:xfrm>
              <a:off x="5656964" y="3428999"/>
              <a:ext cx="5197265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6">
              <a:extLst>
                <a:ext uri="{FF2B5EF4-FFF2-40B4-BE49-F238E27FC236}">
                  <a16:creationId xmlns:a16="http://schemas.microsoft.com/office/drawing/2014/main" id="{03131444-4C6D-E141-CFDE-F847E03E4671}"/>
                </a:ext>
              </a:extLst>
            </p:cNvPr>
            <p:cNvCxnSpPr>
              <a:cxnSpLocks/>
            </p:cNvCxnSpPr>
            <p:nvPr/>
          </p:nvCxnSpPr>
          <p:spPr>
            <a:xfrm>
              <a:off x="5656964" y="4760115"/>
              <a:ext cx="5197265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圆角矩形 19">
              <a:extLst>
                <a:ext uri="{FF2B5EF4-FFF2-40B4-BE49-F238E27FC236}">
                  <a16:creationId xmlns:a16="http://schemas.microsoft.com/office/drawing/2014/main" id="{59E9A622-C38E-4182-D9FB-26F6FE0C6547}"/>
                </a:ext>
              </a:extLst>
            </p:cNvPr>
            <p:cNvSpPr/>
            <p:nvPr/>
          </p:nvSpPr>
          <p:spPr>
            <a:xfrm>
              <a:off x="5648431" y="1044569"/>
              <a:ext cx="619433" cy="619433"/>
            </a:xfrm>
            <a:prstGeom prst="roundRect">
              <a:avLst/>
            </a:prstGeom>
            <a:gradFill flip="none" rotWithShape="1">
              <a:gsLst>
                <a:gs pos="2655">
                  <a:srgbClr val="BE0704">
                    <a:lumMod val="62000"/>
                    <a:lumOff val="38000"/>
                  </a:srgbClr>
                </a:gs>
                <a:gs pos="65000">
                  <a:srgbClr val="A80804"/>
                </a:gs>
              </a:gsLst>
              <a:path path="circle">
                <a:fillToRect r="100000" b="100000"/>
              </a:path>
              <a:tileRect l="-100000" t="-100000"/>
            </a:gradFill>
            <a:ln w="9525">
              <a:gradFill>
                <a:gsLst>
                  <a:gs pos="0">
                    <a:srgbClr val="FEF3EB"/>
                  </a:gs>
                  <a:gs pos="100000">
                    <a:srgbClr val="F4B285"/>
                  </a:gs>
                </a:gsLst>
                <a:lin ang="5400000" scaled="1"/>
              </a:gradFill>
            </a:ln>
            <a:effectLst>
              <a:outerShdw blurRad="203200" dist="76200" dir="5400000" sx="96000" sy="96000" algn="t" rotWithShape="0">
                <a:srgbClr val="A80804">
                  <a:alpha val="3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Autofit/>
            </a:bodyPr>
            <a:lstStyle/>
            <a:p>
              <a:pPr algn="ctr">
                <a:lnSpc>
                  <a:spcPct val="110000"/>
                </a:lnSpc>
              </a:pPr>
              <a:endParaRPr lang="zh-CN" altLang="en-US" sz="1600" dirty="0">
                <a:gradFill>
                  <a:gsLst>
                    <a:gs pos="5000">
                      <a:srgbClr val="BC1E1E"/>
                    </a:gs>
                    <a:gs pos="100000">
                      <a:srgbClr val="771313"/>
                    </a:gs>
                  </a:gsLst>
                  <a:lin ang="4800000" scaled="0"/>
                </a:gradFill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sp>
          <p:nvSpPr>
            <p:cNvPr id="21" name="PA-矩形 18">
              <a:extLst>
                <a:ext uri="{FF2B5EF4-FFF2-40B4-BE49-F238E27FC236}">
                  <a16:creationId xmlns:a16="http://schemas.microsoft.com/office/drawing/2014/main" id="{A2B7C4E0-5CA0-740E-3C30-C3F39F215381}"/>
                </a:ext>
              </a:extLst>
            </p:cNvPr>
            <p:cNvSpPr/>
            <p:nvPr>
              <p:custDataLst>
                <p:tags r:id="rId1"/>
              </p:custDataLst>
            </p:nvPr>
          </p:nvSpPr>
          <p:spPr>
            <a:xfrm>
              <a:off x="5708997" y="1127104"/>
              <a:ext cx="507318" cy="485358"/>
            </a:xfrm>
            <a:prstGeom prst="rect">
              <a:avLst/>
            </a:prstGeom>
            <a:noFill/>
            <a:effectLst/>
          </p:spPr>
          <p:txBody>
            <a:bodyPr wrap="none" lIns="0" tIns="0" rIns="0" bIns="0" rtlCol="0">
              <a:noAutofit/>
            </a:bodyPr>
            <a:lstStyle/>
            <a:p>
              <a:pPr algn="ctr"/>
              <a:r>
                <a:rPr lang="en-US" altLang="zh-CN" sz="2800" dirty="0">
                  <a:gradFill>
                    <a:gsLst>
                      <a:gs pos="0">
                        <a:schemeClr val="bg1"/>
                      </a:gs>
                      <a:gs pos="100000">
                        <a:schemeClr val="accent2">
                          <a:lumMod val="60000"/>
                          <a:lumOff val="40000"/>
                        </a:schemeClr>
                      </a:gs>
                    </a:gsLst>
                    <a:lin ang="5400000" scaled="1"/>
                  </a:gradFill>
                  <a:effectLst>
                    <a:outerShdw blurRad="152400" dist="76200" dir="5400000" algn="tl" rotWithShape="0">
                      <a:schemeClr val="accent1">
                        <a:lumMod val="50000"/>
                        <a:alpha val="37000"/>
                      </a:schemeClr>
                    </a:outerShdw>
                  </a:effectLst>
                  <a:latin typeface="Microsoft YaHei" panose="020B0503020204020204" pitchFamily="34" charset="-122"/>
                  <a:ea typeface="Microsoft YaHei" panose="020B0503020204020204" pitchFamily="34" charset="-122"/>
                  <a:cs typeface="OPPOSans H" panose="00020600040101010101" pitchFamily="18" charset="-122"/>
                  <a:sym typeface="思源黑体 CN Normal" panose="020B0400000000000000" pitchFamily="34" charset="-122"/>
                </a:rPr>
                <a:t>01</a:t>
              </a:r>
            </a:p>
          </p:txBody>
        </p:sp>
        <p:sp>
          <p:nvSpPr>
            <p:cNvPr id="22" name="圆角矩形 21">
              <a:extLst>
                <a:ext uri="{FF2B5EF4-FFF2-40B4-BE49-F238E27FC236}">
                  <a16:creationId xmlns:a16="http://schemas.microsoft.com/office/drawing/2014/main" id="{022908ED-4CA6-D344-4044-5BC7230CDCD7}"/>
                </a:ext>
              </a:extLst>
            </p:cNvPr>
            <p:cNvSpPr/>
            <p:nvPr/>
          </p:nvSpPr>
          <p:spPr>
            <a:xfrm>
              <a:off x="5648431" y="2416412"/>
              <a:ext cx="619433" cy="619433"/>
            </a:xfrm>
            <a:prstGeom prst="roundRect">
              <a:avLst/>
            </a:prstGeom>
            <a:gradFill flip="none" rotWithShape="1">
              <a:gsLst>
                <a:gs pos="2655">
                  <a:srgbClr val="BE0704">
                    <a:lumMod val="62000"/>
                    <a:lumOff val="38000"/>
                  </a:srgbClr>
                </a:gs>
                <a:gs pos="65000">
                  <a:srgbClr val="A80804"/>
                </a:gs>
              </a:gsLst>
              <a:path path="circle">
                <a:fillToRect r="100000" b="100000"/>
              </a:path>
              <a:tileRect l="-100000" t="-100000"/>
            </a:gradFill>
            <a:ln w="9525">
              <a:gradFill>
                <a:gsLst>
                  <a:gs pos="0">
                    <a:srgbClr val="FEF3EB"/>
                  </a:gs>
                  <a:gs pos="100000">
                    <a:srgbClr val="F4B285"/>
                  </a:gs>
                </a:gsLst>
                <a:lin ang="5400000" scaled="1"/>
              </a:gradFill>
            </a:ln>
            <a:effectLst>
              <a:outerShdw blurRad="203200" dist="76200" dir="5400000" sx="96000" sy="96000" algn="t" rotWithShape="0">
                <a:srgbClr val="A80804">
                  <a:alpha val="3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Autofit/>
            </a:bodyPr>
            <a:lstStyle/>
            <a:p>
              <a:pPr algn="ctr">
                <a:lnSpc>
                  <a:spcPct val="110000"/>
                </a:lnSpc>
              </a:pPr>
              <a:endParaRPr lang="zh-CN" altLang="en-US" sz="1600" dirty="0">
                <a:gradFill>
                  <a:gsLst>
                    <a:gs pos="5000">
                      <a:srgbClr val="BC1E1E"/>
                    </a:gs>
                    <a:gs pos="100000">
                      <a:srgbClr val="771313"/>
                    </a:gs>
                  </a:gsLst>
                  <a:lin ang="4800000" scaled="0"/>
                </a:gradFill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sp>
          <p:nvSpPr>
            <p:cNvPr id="23" name="PA-矩形 18">
              <a:extLst>
                <a:ext uri="{FF2B5EF4-FFF2-40B4-BE49-F238E27FC236}">
                  <a16:creationId xmlns:a16="http://schemas.microsoft.com/office/drawing/2014/main" id="{BF457226-F124-D2CC-6C26-CB1D4B7C851B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>
              <a:off x="5708997" y="2498947"/>
              <a:ext cx="507318" cy="485358"/>
            </a:xfrm>
            <a:prstGeom prst="rect">
              <a:avLst/>
            </a:prstGeom>
            <a:noFill/>
            <a:effectLst/>
          </p:spPr>
          <p:txBody>
            <a:bodyPr wrap="none" lIns="0" tIns="0" rIns="0" bIns="0" rtlCol="0">
              <a:noAutofit/>
            </a:bodyPr>
            <a:lstStyle/>
            <a:p>
              <a:pPr algn="ctr"/>
              <a:r>
                <a:rPr lang="en-US" altLang="zh-CN" sz="2800" dirty="0">
                  <a:gradFill>
                    <a:gsLst>
                      <a:gs pos="0">
                        <a:schemeClr val="bg1"/>
                      </a:gs>
                      <a:gs pos="100000">
                        <a:schemeClr val="accent2">
                          <a:lumMod val="60000"/>
                          <a:lumOff val="40000"/>
                        </a:schemeClr>
                      </a:gs>
                    </a:gsLst>
                    <a:lin ang="5400000" scaled="1"/>
                  </a:gradFill>
                  <a:effectLst>
                    <a:outerShdw blurRad="152400" dist="76200" dir="5400000" algn="tl" rotWithShape="0">
                      <a:schemeClr val="accent1">
                        <a:lumMod val="50000"/>
                        <a:alpha val="37000"/>
                      </a:schemeClr>
                    </a:outerShdw>
                  </a:effectLst>
                  <a:latin typeface="Microsoft YaHei" panose="020B0503020204020204" pitchFamily="34" charset="-122"/>
                  <a:ea typeface="Microsoft YaHei" panose="020B0503020204020204" pitchFamily="34" charset="-122"/>
                  <a:cs typeface="OPPOSans H" panose="00020600040101010101" pitchFamily="18" charset="-122"/>
                  <a:sym typeface="思源黑体 CN Normal" panose="020B0400000000000000" pitchFamily="34" charset="-122"/>
                </a:rPr>
                <a:t>02</a:t>
              </a:r>
            </a:p>
          </p:txBody>
        </p:sp>
        <p:sp>
          <p:nvSpPr>
            <p:cNvPr id="24" name="圆角矩形 23">
              <a:extLst>
                <a:ext uri="{FF2B5EF4-FFF2-40B4-BE49-F238E27FC236}">
                  <a16:creationId xmlns:a16="http://schemas.microsoft.com/office/drawing/2014/main" id="{ABE0A36D-CF30-B3A1-B324-5E300DFE9BB1}"/>
                </a:ext>
              </a:extLst>
            </p:cNvPr>
            <p:cNvSpPr/>
            <p:nvPr/>
          </p:nvSpPr>
          <p:spPr>
            <a:xfrm>
              <a:off x="5648431" y="3752123"/>
              <a:ext cx="619433" cy="619433"/>
            </a:xfrm>
            <a:prstGeom prst="roundRect">
              <a:avLst/>
            </a:prstGeom>
            <a:gradFill flip="none" rotWithShape="1">
              <a:gsLst>
                <a:gs pos="2655">
                  <a:srgbClr val="BE0704">
                    <a:lumMod val="62000"/>
                    <a:lumOff val="38000"/>
                  </a:srgbClr>
                </a:gs>
                <a:gs pos="65000">
                  <a:srgbClr val="A80804"/>
                </a:gs>
              </a:gsLst>
              <a:path path="circle">
                <a:fillToRect r="100000" b="100000"/>
              </a:path>
              <a:tileRect l="-100000" t="-100000"/>
            </a:gradFill>
            <a:ln w="9525">
              <a:gradFill>
                <a:gsLst>
                  <a:gs pos="0">
                    <a:srgbClr val="FEF3EB"/>
                  </a:gs>
                  <a:gs pos="100000">
                    <a:srgbClr val="F4B285"/>
                  </a:gs>
                </a:gsLst>
                <a:lin ang="5400000" scaled="1"/>
              </a:gradFill>
            </a:ln>
            <a:effectLst>
              <a:outerShdw blurRad="203200" dist="76200" dir="5400000" sx="96000" sy="96000" algn="t" rotWithShape="0">
                <a:srgbClr val="A80804">
                  <a:alpha val="3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Autofit/>
            </a:bodyPr>
            <a:lstStyle/>
            <a:p>
              <a:pPr algn="ctr">
                <a:lnSpc>
                  <a:spcPct val="110000"/>
                </a:lnSpc>
              </a:pPr>
              <a:endParaRPr lang="zh-CN" altLang="en-US" sz="1600" dirty="0">
                <a:gradFill>
                  <a:gsLst>
                    <a:gs pos="5000">
                      <a:srgbClr val="BC1E1E"/>
                    </a:gs>
                    <a:gs pos="100000">
                      <a:srgbClr val="771313"/>
                    </a:gs>
                  </a:gsLst>
                  <a:lin ang="4800000" scaled="0"/>
                </a:gradFill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sp>
          <p:nvSpPr>
            <p:cNvPr id="25" name="PA-矩形 18">
              <a:extLst>
                <a:ext uri="{FF2B5EF4-FFF2-40B4-BE49-F238E27FC236}">
                  <a16:creationId xmlns:a16="http://schemas.microsoft.com/office/drawing/2014/main" id="{28A1BADE-6038-BBDE-4F02-201641560302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5708997" y="3834658"/>
              <a:ext cx="507318" cy="485358"/>
            </a:xfrm>
            <a:prstGeom prst="rect">
              <a:avLst/>
            </a:prstGeom>
            <a:noFill/>
            <a:effectLst/>
          </p:spPr>
          <p:txBody>
            <a:bodyPr wrap="none" lIns="0" tIns="0" rIns="0" bIns="0" rtlCol="0">
              <a:noAutofit/>
            </a:bodyPr>
            <a:lstStyle/>
            <a:p>
              <a:pPr algn="ctr"/>
              <a:r>
                <a:rPr lang="en-US" altLang="zh-CN" sz="2800" dirty="0">
                  <a:gradFill>
                    <a:gsLst>
                      <a:gs pos="0">
                        <a:schemeClr val="bg1"/>
                      </a:gs>
                      <a:gs pos="100000">
                        <a:schemeClr val="accent2">
                          <a:lumMod val="60000"/>
                          <a:lumOff val="40000"/>
                        </a:schemeClr>
                      </a:gs>
                    </a:gsLst>
                    <a:lin ang="5400000" scaled="1"/>
                  </a:gradFill>
                  <a:effectLst>
                    <a:outerShdw blurRad="152400" dist="76200" dir="5400000" algn="tl" rotWithShape="0">
                      <a:schemeClr val="accent1">
                        <a:lumMod val="50000"/>
                        <a:alpha val="37000"/>
                      </a:schemeClr>
                    </a:outerShdw>
                  </a:effectLst>
                  <a:latin typeface="Microsoft YaHei" panose="020B0503020204020204" pitchFamily="34" charset="-122"/>
                  <a:ea typeface="Microsoft YaHei" panose="020B0503020204020204" pitchFamily="34" charset="-122"/>
                  <a:cs typeface="OPPOSans H" panose="00020600040101010101" pitchFamily="18" charset="-122"/>
                  <a:sym typeface="思源黑体 CN Normal" panose="020B0400000000000000" pitchFamily="34" charset="-122"/>
                </a:rPr>
                <a:t>03</a:t>
              </a:r>
            </a:p>
          </p:txBody>
        </p:sp>
        <p:sp>
          <p:nvSpPr>
            <p:cNvPr id="26" name="圆角矩形 25">
              <a:extLst>
                <a:ext uri="{FF2B5EF4-FFF2-40B4-BE49-F238E27FC236}">
                  <a16:creationId xmlns:a16="http://schemas.microsoft.com/office/drawing/2014/main" id="{95E91808-EAA1-615A-404C-7D5BFD44284C}"/>
                </a:ext>
              </a:extLst>
            </p:cNvPr>
            <p:cNvSpPr/>
            <p:nvPr/>
          </p:nvSpPr>
          <p:spPr>
            <a:xfrm>
              <a:off x="5648431" y="5071980"/>
              <a:ext cx="619433" cy="619433"/>
            </a:xfrm>
            <a:prstGeom prst="roundRect">
              <a:avLst/>
            </a:prstGeom>
            <a:gradFill flip="none" rotWithShape="1">
              <a:gsLst>
                <a:gs pos="2655">
                  <a:srgbClr val="BE0704">
                    <a:lumMod val="62000"/>
                    <a:lumOff val="38000"/>
                  </a:srgbClr>
                </a:gs>
                <a:gs pos="65000">
                  <a:srgbClr val="A80804"/>
                </a:gs>
              </a:gsLst>
              <a:path path="circle">
                <a:fillToRect r="100000" b="100000"/>
              </a:path>
              <a:tileRect l="-100000" t="-100000"/>
            </a:gradFill>
            <a:ln w="9525">
              <a:gradFill>
                <a:gsLst>
                  <a:gs pos="0">
                    <a:srgbClr val="FEF3EB"/>
                  </a:gs>
                  <a:gs pos="100000">
                    <a:srgbClr val="F4B285"/>
                  </a:gs>
                </a:gsLst>
                <a:lin ang="5400000" scaled="1"/>
              </a:gradFill>
            </a:ln>
            <a:effectLst>
              <a:outerShdw blurRad="203200" dist="76200" dir="5400000" sx="96000" sy="96000" algn="t" rotWithShape="0">
                <a:srgbClr val="A80804">
                  <a:alpha val="3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Autofit/>
            </a:bodyPr>
            <a:lstStyle/>
            <a:p>
              <a:pPr algn="ctr">
                <a:lnSpc>
                  <a:spcPct val="110000"/>
                </a:lnSpc>
              </a:pPr>
              <a:endParaRPr lang="zh-CN" altLang="en-US" sz="1600" dirty="0">
                <a:gradFill>
                  <a:gsLst>
                    <a:gs pos="5000">
                      <a:srgbClr val="BC1E1E"/>
                    </a:gs>
                    <a:gs pos="100000">
                      <a:srgbClr val="771313"/>
                    </a:gs>
                  </a:gsLst>
                  <a:lin ang="4800000" scaled="0"/>
                </a:gradFill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sp>
          <p:nvSpPr>
            <p:cNvPr id="27" name="PA-矩形 18">
              <a:extLst>
                <a:ext uri="{FF2B5EF4-FFF2-40B4-BE49-F238E27FC236}">
                  <a16:creationId xmlns:a16="http://schemas.microsoft.com/office/drawing/2014/main" id="{620C4DFF-33CA-E256-689B-39D1DA32B719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>
              <a:off x="5708997" y="5154515"/>
              <a:ext cx="507318" cy="485358"/>
            </a:xfrm>
            <a:prstGeom prst="rect">
              <a:avLst/>
            </a:prstGeom>
            <a:noFill/>
            <a:effectLst/>
          </p:spPr>
          <p:txBody>
            <a:bodyPr wrap="none" lIns="0" tIns="0" rIns="0" bIns="0" rtlCol="0">
              <a:noAutofit/>
            </a:bodyPr>
            <a:lstStyle/>
            <a:p>
              <a:pPr algn="ctr"/>
              <a:r>
                <a:rPr lang="en-US" altLang="zh-CN" sz="2800" dirty="0">
                  <a:gradFill>
                    <a:gsLst>
                      <a:gs pos="0">
                        <a:schemeClr val="bg1"/>
                      </a:gs>
                      <a:gs pos="100000">
                        <a:schemeClr val="accent2">
                          <a:lumMod val="60000"/>
                          <a:lumOff val="40000"/>
                        </a:schemeClr>
                      </a:gs>
                    </a:gsLst>
                    <a:lin ang="5400000" scaled="1"/>
                  </a:gradFill>
                  <a:effectLst>
                    <a:outerShdw blurRad="152400" dist="76200" dir="5400000" algn="tl" rotWithShape="0">
                      <a:schemeClr val="accent1">
                        <a:lumMod val="50000"/>
                        <a:alpha val="37000"/>
                      </a:schemeClr>
                    </a:outerShdw>
                  </a:effectLst>
                  <a:latin typeface="Microsoft YaHei" panose="020B0503020204020204" pitchFamily="34" charset="-122"/>
                  <a:ea typeface="Microsoft YaHei" panose="020B0503020204020204" pitchFamily="34" charset="-122"/>
                  <a:cs typeface="OPPOSans H" panose="00020600040101010101" pitchFamily="18" charset="-122"/>
                  <a:sym typeface="思源黑体 CN Normal" panose="020B0400000000000000" pitchFamily="34" charset="-122"/>
                </a:rPr>
                <a:t>04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71692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背景图案&#10;&#10;低可信度描述已自动生成">
            <a:extLst>
              <a:ext uri="{FF2B5EF4-FFF2-40B4-BE49-F238E27FC236}">
                <a16:creationId xmlns:a16="http://schemas.microsoft.com/office/drawing/2014/main" id="{FE92FE33-E324-350A-9231-5A70BFED92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5811" cy="6858000"/>
          </a:xfrm>
          <a:prstGeom prst="rect">
            <a:avLst/>
          </a:prstGeom>
        </p:spPr>
      </p:pic>
      <p:sp>
        <p:nvSpPr>
          <p:cNvPr id="3" name="任意多边形 87">
            <a:extLst>
              <a:ext uri="{FF2B5EF4-FFF2-40B4-BE49-F238E27FC236}">
                <a16:creationId xmlns:a16="http://schemas.microsoft.com/office/drawing/2014/main" id="{21672D8E-87D6-E424-0711-31A5BF9F8684}"/>
              </a:ext>
            </a:extLst>
          </p:cNvPr>
          <p:cNvSpPr/>
          <p:nvPr/>
        </p:nvSpPr>
        <p:spPr>
          <a:xfrm>
            <a:off x="0" y="4610469"/>
            <a:ext cx="12192000" cy="2136321"/>
          </a:xfrm>
          <a:custGeom>
            <a:avLst/>
            <a:gdLst>
              <a:gd name="connsiteX0" fmla="*/ 0 w 12192000"/>
              <a:gd name="connsiteY0" fmla="*/ 0 h 2136321"/>
              <a:gd name="connsiteX1" fmla="*/ 6088796 w 12192000"/>
              <a:gd name="connsiteY1" fmla="*/ 589156 h 2136321"/>
              <a:gd name="connsiteX2" fmla="*/ 6088796 w 12192000"/>
              <a:gd name="connsiteY2" fmla="*/ 590550 h 2136321"/>
              <a:gd name="connsiteX3" fmla="*/ 6096000 w 12192000"/>
              <a:gd name="connsiteY3" fmla="*/ 589853 h 2136321"/>
              <a:gd name="connsiteX4" fmla="*/ 6103204 w 12192000"/>
              <a:gd name="connsiteY4" fmla="*/ 590550 h 2136321"/>
              <a:gd name="connsiteX5" fmla="*/ 6103204 w 12192000"/>
              <a:gd name="connsiteY5" fmla="*/ 589156 h 2136321"/>
              <a:gd name="connsiteX6" fmla="*/ 12192000 w 12192000"/>
              <a:gd name="connsiteY6" fmla="*/ 0 h 2136321"/>
              <a:gd name="connsiteX7" fmla="*/ 12192000 w 12192000"/>
              <a:gd name="connsiteY7" fmla="*/ 2136321 h 2136321"/>
              <a:gd name="connsiteX8" fmla="*/ 0 w 12192000"/>
              <a:gd name="connsiteY8" fmla="*/ 2136321 h 21363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2136321">
                <a:moveTo>
                  <a:pt x="0" y="0"/>
                </a:moveTo>
                <a:lnTo>
                  <a:pt x="6088796" y="589156"/>
                </a:lnTo>
                <a:lnTo>
                  <a:pt x="6088796" y="590550"/>
                </a:lnTo>
                <a:lnTo>
                  <a:pt x="6096000" y="589853"/>
                </a:lnTo>
                <a:lnTo>
                  <a:pt x="6103204" y="590550"/>
                </a:lnTo>
                <a:lnTo>
                  <a:pt x="6103204" y="589156"/>
                </a:lnTo>
                <a:lnTo>
                  <a:pt x="12192000" y="0"/>
                </a:lnTo>
                <a:lnTo>
                  <a:pt x="12192000" y="2136321"/>
                </a:lnTo>
                <a:lnTo>
                  <a:pt x="0" y="2136321"/>
                </a:lnTo>
                <a:close/>
              </a:path>
            </a:pathLst>
          </a:custGeom>
          <a:solidFill>
            <a:srgbClr val="F8DA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Normal" panose="020B04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4" name="任意多边形 86">
            <a:extLst>
              <a:ext uri="{FF2B5EF4-FFF2-40B4-BE49-F238E27FC236}">
                <a16:creationId xmlns:a16="http://schemas.microsoft.com/office/drawing/2014/main" id="{E646A004-35C9-140D-4E89-C55F4BD1489D}"/>
              </a:ext>
            </a:extLst>
          </p:cNvPr>
          <p:cNvSpPr/>
          <p:nvPr/>
        </p:nvSpPr>
        <p:spPr>
          <a:xfrm>
            <a:off x="0" y="4721680"/>
            <a:ext cx="12192000" cy="2136321"/>
          </a:xfrm>
          <a:custGeom>
            <a:avLst/>
            <a:gdLst>
              <a:gd name="connsiteX0" fmla="*/ 0 w 12192000"/>
              <a:gd name="connsiteY0" fmla="*/ 0 h 2136321"/>
              <a:gd name="connsiteX1" fmla="*/ 6088796 w 12192000"/>
              <a:gd name="connsiteY1" fmla="*/ 589156 h 2136321"/>
              <a:gd name="connsiteX2" fmla="*/ 6088796 w 12192000"/>
              <a:gd name="connsiteY2" fmla="*/ 590550 h 2136321"/>
              <a:gd name="connsiteX3" fmla="*/ 6096000 w 12192000"/>
              <a:gd name="connsiteY3" fmla="*/ 589853 h 2136321"/>
              <a:gd name="connsiteX4" fmla="*/ 6103204 w 12192000"/>
              <a:gd name="connsiteY4" fmla="*/ 590550 h 2136321"/>
              <a:gd name="connsiteX5" fmla="*/ 6103204 w 12192000"/>
              <a:gd name="connsiteY5" fmla="*/ 589156 h 2136321"/>
              <a:gd name="connsiteX6" fmla="*/ 12192000 w 12192000"/>
              <a:gd name="connsiteY6" fmla="*/ 0 h 2136321"/>
              <a:gd name="connsiteX7" fmla="*/ 12192000 w 12192000"/>
              <a:gd name="connsiteY7" fmla="*/ 2136321 h 2136321"/>
              <a:gd name="connsiteX8" fmla="*/ 0 w 12192000"/>
              <a:gd name="connsiteY8" fmla="*/ 2136321 h 21363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2136321">
                <a:moveTo>
                  <a:pt x="0" y="0"/>
                </a:moveTo>
                <a:lnTo>
                  <a:pt x="6088796" y="589156"/>
                </a:lnTo>
                <a:lnTo>
                  <a:pt x="6088796" y="590550"/>
                </a:lnTo>
                <a:lnTo>
                  <a:pt x="6096000" y="589853"/>
                </a:lnTo>
                <a:lnTo>
                  <a:pt x="6103204" y="590550"/>
                </a:lnTo>
                <a:lnTo>
                  <a:pt x="6103204" y="589156"/>
                </a:lnTo>
                <a:lnTo>
                  <a:pt x="12192000" y="0"/>
                </a:lnTo>
                <a:lnTo>
                  <a:pt x="12192000" y="2136321"/>
                </a:lnTo>
                <a:lnTo>
                  <a:pt x="0" y="2136321"/>
                </a:lnTo>
                <a:close/>
              </a:path>
            </a:pathLst>
          </a:custGeom>
          <a:gradFill flip="none" rotWithShape="1">
            <a:gsLst>
              <a:gs pos="0">
                <a:srgbClr val="E90A05"/>
              </a:gs>
              <a:gs pos="73000">
                <a:srgbClr val="A80804"/>
              </a:gs>
            </a:gsLst>
            <a:path path="circle">
              <a:fillToRect r="100000" b="100000"/>
            </a:path>
            <a:tileRect l="-100000" t="-100000"/>
          </a:gradFill>
          <a:ln w="57150">
            <a:noFill/>
          </a:ln>
          <a:effectLst>
            <a:outerShdw blurRad="203200" dist="76200" dir="5400000" sx="96000" sy="96000" algn="t" rotWithShape="0">
              <a:srgbClr val="A80804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</a:pPr>
            <a:endParaRPr lang="zh-CN" altLang="en-US" sz="1600" dirty="0">
              <a:gradFill>
                <a:gsLst>
                  <a:gs pos="5000">
                    <a:srgbClr val="BC1E1E"/>
                  </a:gs>
                  <a:gs pos="100000">
                    <a:srgbClr val="771313"/>
                  </a:gs>
                </a:gsLst>
                <a:lin ang="4800000" scaled="0"/>
              </a:gra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867E8A5-120E-0099-9D98-35D1FD1D5BFE}"/>
              </a:ext>
            </a:extLst>
          </p:cNvPr>
          <p:cNvSpPr txBox="1"/>
          <p:nvPr/>
        </p:nvSpPr>
        <p:spPr>
          <a:xfrm>
            <a:off x="3355506" y="-295281"/>
            <a:ext cx="5480988" cy="64479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1300" dirty="0">
                <a:ln>
                  <a:gradFill>
                    <a:gsLst>
                      <a:gs pos="0">
                        <a:srgbClr val="A5300F">
                          <a:alpha val="32000"/>
                        </a:srgbClr>
                      </a:gs>
                      <a:gs pos="87000">
                        <a:srgbClr val="A5300F">
                          <a:alpha val="3000"/>
                        </a:srgbClr>
                      </a:gs>
                    </a:gsLst>
                    <a:lin ang="5400000" scaled="1"/>
                  </a:gradFill>
                </a:ln>
                <a:noFill/>
                <a:latin typeface="思源宋体" panose="02020400000000000000" pitchFamily="18" charset="-122"/>
                <a:ea typeface="思源宋体" panose="02020400000000000000" pitchFamily="18" charset="-122"/>
                <a:sym typeface="思源黑体 CN Normal" panose="020B0400000000000000" pitchFamily="34" charset="-122"/>
              </a:rPr>
              <a:t>壹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79CEA0F-2AF2-3A34-97FB-4F6864203B18}"/>
              </a:ext>
            </a:extLst>
          </p:cNvPr>
          <p:cNvSpPr txBox="1"/>
          <p:nvPr/>
        </p:nvSpPr>
        <p:spPr>
          <a:xfrm>
            <a:off x="3290106" y="3001391"/>
            <a:ext cx="5611788" cy="110799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6600" b="1" spc="3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76200" dist="38100" dir="2700000" algn="tl" rotWithShape="0">
                    <a:schemeClr val="tx1">
                      <a:lumMod val="75000"/>
                      <a:lumOff val="25000"/>
                      <a:alpha val="21000"/>
                    </a:schemeClr>
                  </a:outerShdw>
                  <a:reflection blurRad="127000" stA="24000" endPos="28000" dist="29997" dir="5400000" sy="-100000" algn="bl" rotWithShape="0"/>
                </a:effectLst>
                <a:latin typeface="Microsoft YaHei" panose="020B0503020204020204" pitchFamily="34" charset="-122"/>
                <a:ea typeface="Microsoft YaHei" panose="020B0503020204020204" pitchFamily="34" charset="-122"/>
                <a:sym typeface="思源黑体 CN Normal" panose="020B0400000000000000" pitchFamily="34" charset="-122"/>
              </a:rPr>
              <a:t>行业背景</a:t>
            </a: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25B8E1D6-9CF4-1563-625C-04F604482B4B}"/>
              </a:ext>
            </a:extLst>
          </p:cNvPr>
          <p:cNvSpPr/>
          <p:nvPr/>
        </p:nvSpPr>
        <p:spPr>
          <a:xfrm>
            <a:off x="5623412" y="1839874"/>
            <a:ext cx="945175" cy="945175"/>
          </a:xfrm>
          <a:prstGeom prst="ellipse">
            <a:avLst/>
          </a:prstGeom>
          <a:gradFill flip="none" rotWithShape="1">
            <a:gsLst>
              <a:gs pos="2655">
                <a:srgbClr val="BE0704">
                  <a:lumMod val="62000"/>
                  <a:lumOff val="38000"/>
                </a:srgbClr>
              </a:gs>
              <a:gs pos="65000">
                <a:srgbClr val="A80804"/>
              </a:gs>
            </a:gsLst>
            <a:path path="circle">
              <a:fillToRect r="100000" b="100000"/>
            </a:path>
            <a:tileRect l="-100000" t="-100000"/>
          </a:gradFill>
          <a:ln w="57150">
            <a:gradFill>
              <a:gsLst>
                <a:gs pos="0">
                  <a:srgbClr val="FEF3EB"/>
                </a:gs>
                <a:gs pos="100000">
                  <a:srgbClr val="F4B285"/>
                </a:gs>
              </a:gsLst>
              <a:lin ang="5400000" scaled="1"/>
            </a:gradFill>
          </a:ln>
          <a:effectLst>
            <a:outerShdw blurRad="203200" dist="76200" dir="5400000" sx="96000" sy="96000" algn="t" rotWithShape="0">
              <a:srgbClr val="A80804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</a:pPr>
            <a:endParaRPr lang="zh-CN" altLang="en-US" sz="1600" dirty="0">
              <a:solidFill>
                <a:schemeClr val="bg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FB406CF-A658-C4CE-6328-7FFC6EC95D89}"/>
              </a:ext>
            </a:extLst>
          </p:cNvPr>
          <p:cNvSpPr txBox="1"/>
          <p:nvPr/>
        </p:nvSpPr>
        <p:spPr>
          <a:xfrm>
            <a:off x="5750392" y="2020074"/>
            <a:ext cx="6912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3200" b="1">
                <a:solidFill>
                  <a:srgbClr val="D9C693"/>
                </a:solidFill>
                <a:effectLst>
                  <a:outerShdw blurRad="76200" dist="63500" dir="2700000" algn="tl">
                    <a:srgbClr val="76934B">
                      <a:alpha val="9000"/>
                    </a:srgbClr>
                  </a:outerShdw>
                  <a:reflection blurRad="63500" stA="50000" endA="300" endPos="29000" dist="29997" dir="5400000" sy="-100000" algn="bl" rotWithShape="0"/>
                </a:effectLst>
                <a:latin typeface="思源宋体" panose="02020400000000000000" pitchFamily="18" charset="-122"/>
                <a:ea typeface="思源宋体" panose="02020400000000000000" pitchFamily="18" charset="-122"/>
              </a:defRPr>
            </a:lvl1pPr>
          </a:lstStyle>
          <a:p>
            <a:r>
              <a:rPr lang="en-US" altLang="zh-CN" dirty="0">
                <a:gradFill>
                  <a:gsLst>
                    <a:gs pos="0">
                      <a:srgbClr val="FEF3EB"/>
                    </a:gs>
                    <a:gs pos="100000">
                      <a:srgbClr val="F4B285"/>
                    </a:gs>
                  </a:gsLst>
                  <a:lin ang="5400000" scaled="1"/>
                </a:gradFill>
                <a:latin typeface="Microsoft YaHei" panose="020B0503020204020204" pitchFamily="34" charset="-122"/>
                <a:ea typeface="Microsoft YaHei" panose="020B0503020204020204" pitchFamily="34" charset="-122"/>
                <a:sym typeface="思源黑体 CN Normal" panose="020B0400000000000000" pitchFamily="34" charset="-122"/>
              </a:rPr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5495661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21">
            <a:extLst>
              <a:ext uri="{FF2B5EF4-FFF2-40B4-BE49-F238E27FC236}">
                <a16:creationId xmlns:a16="http://schemas.microsoft.com/office/drawing/2014/main" id="{5D0D3E3C-FC5C-92A0-587E-9581B5AE4D82}"/>
              </a:ext>
            </a:extLst>
          </p:cNvPr>
          <p:cNvSpPr txBox="1"/>
          <p:nvPr/>
        </p:nvSpPr>
        <p:spPr>
          <a:xfrm>
            <a:off x="1051492" y="235178"/>
            <a:ext cx="3387414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2400" b="1" spc="3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76200" dist="38100" dir="2700000" algn="tl" rotWithShape="0">
                    <a:schemeClr val="tx1">
                      <a:lumMod val="75000"/>
                      <a:lumOff val="25000"/>
                      <a:alpha val="21000"/>
                    </a:schemeClr>
                  </a:outerShdw>
                  <a:reflection blurRad="127000" stA="24000" endPos="28000" dist="29997" dir="5400000" sy="-100000" algn="bl" rotWithShape="0"/>
                </a:effectLst>
                <a:latin typeface="Microsoft YaHei" panose="020B0503020204020204" pitchFamily="34" charset="-122"/>
                <a:ea typeface="Microsoft YaHei" panose="020B0503020204020204" pitchFamily="34" charset="-122"/>
                <a:sym typeface="思源黑体 CN Normal" panose="020B0400000000000000" pitchFamily="34" charset="-122"/>
              </a:rPr>
              <a:t>行业背景</a:t>
            </a:r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DA7842DA-58EE-6E7D-0894-44D6C9363D0C}"/>
              </a:ext>
            </a:extLst>
          </p:cNvPr>
          <p:cNvGrpSpPr/>
          <p:nvPr/>
        </p:nvGrpSpPr>
        <p:grpSpPr>
          <a:xfrm>
            <a:off x="0" y="235179"/>
            <a:ext cx="968770" cy="461665"/>
            <a:chOff x="0" y="229376"/>
            <a:chExt cx="1065467" cy="544011"/>
          </a:xfrm>
        </p:grpSpPr>
        <p:sp>
          <p:nvSpPr>
            <p:cNvPr id="20" name="任意多边形 61">
              <a:extLst>
                <a:ext uri="{FF2B5EF4-FFF2-40B4-BE49-F238E27FC236}">
                  <a16:creationId xmlns:a16="http://schemas.microsoft.com/office/drawing/2014/main" id="{AF6B3DD4-E0D9-702C-932A-618B2A01D030}"/>
                </a:ext>
              </a:extLst>
            </p:cNvPr>
            <p:cNvSpPr/>
            <p:nvPr/>
          </p:nvSpPr>
          <p:spPr>
            <a:xfrm rot="16200000" flipH="1">
              <a:off x="260729" y="-31352"/>
              <a:ext cx="544010" cy="1065467"/>
            </a:xfrm>
            <a:custGeom>
              <a:avLst/>
              <a:gdLst>
                <a:gd name="connsiteX0" fmla="*/ 0 w 544010"/>
                <a:gd name="connsiteY0" fmla="*/ 0 h 1065467"/>
                <a:gd name="connsiteX1" fmla="*/ 0 w 544010"/>
                <a:gd name="connsiteY1" fmla="*/ 750102 h 1065467"/>
                <a:gd name="connsiteX2" fmla="*/ 271684 w 544010"/>
                <a:gd name="connsiteY2" fmla="*/ 1064723 h 1065467"/>
                <a:gd name="connsiteX3" fmla="*/ 271684 w 544010"/>
                <a:gd name="connsiteY3" fmla="*/ 1065467 h 1065467"/>
                <a:gd name="connsiteX4" fmla="*/ 272005 w 544010"/>
                <a:gd name="connsiteY4" fmla="*/ 1065095 h 1065467"/>
                <a:gd name="connsiteX5" fmla="*/ 272327 w 544010"/>
                <a:gd name="connsiteY5" fmla="*/ 1065467 h 1065467"/>
                <a:gd name="connsiteX6" fmla="*/ 272327 w 544010"/>
                <a:gd name="connsiteY6" fmla="*/ 1064723 h 1065467"/>
                <a:gd name="connsiteX7" fmla="*/ 544010 w 544010"/>
                <a:gd name="connsiteY7" fmla="*/ 750102 h 1065467"/>
                <a:gd name="connsiteX8" fmla="*/ 544010 w 544010"/>
                <a:gd name="connsiteY8" fmla="*/ 0 h 1065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4010" h="1065467">
                  <a:moveTo>
                    <a:pt x="0" y="0"/>
                  </a:moveTo>
                  <a:lnTo>
                    <a:pt x="0" y="750102"/>
                  </a:lnTo>
                  <a:lnTo>
                    <a:pt x="271684" y="1064723"/>
                  </a:lnTo>
                  <a:lnTo>
                    <a:pt x="271684" y="1065467"/>
                  </a:lnTo>
                  <a:lnTo>
                    <a:pt x="272005" y="1065095"/>
                  </a:lnTo>
                  <a:lnTo>
                    <a:pt x="272327" y="1065467"/>
                  </a:lnTo>
                  <a:lnTo>
                    <a:pt x="272327" y="1064723"/>
                  </a:lnTo>
                  <a:lnTo>
                    <a:pt x="544010" y="750102"/>
                  </a:lnTo>
                  <a:lnTo>
                    <a:pt x="544010" y="0"/>
                  </a:lnTo>
                  <a:close/>
                </a:path>
              </a:pathLst>
            </a:custGeom>
            <a:solidFill>
              <a:srgbClr val="F8DA9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latin typeface="思源黑体 CN Normal" panose="020B0400000000000000" pitchFamily="34" charset="-122"/>
                <a:ea typeface="思源黑体 CN Medium" panose="020B0600000000000000" pitchFamily="34" charset="-122"/>
                <a:sym typeface="思源黑体 CN Normal" panose="020B0400000000000000" pitchFamily="34" charset="-122"/>
              </a:endParaRPr>
            </a:p>
          </p:txBody>
        </p:sp>
        <p:sp>
          <p:nvSpPr>
            <p:cNvPr id="21" name="任意多边形 63">
              <a:extLst>
                <a:ext uri="{FF2B5EF4-FFF2-40B4-BE49-F238E27FC236}">
                  <a16:creationId xmlns:a16="http://schemas.microsoft.com/office/drawing/2014/main" id="{0825993B-5E54-5488-DB79-2B2A4E9AB572}"/>
                </a:ext>
              </a:extLst>
            </p:cNvPr>
            <p:cNvSpPr/>
            <p:nvPr/>
          </p:nvSpPr>
          <p:spPr>
            <a:xfrm rot="16200000" flipH="1">
              <a:off x="223473" y="5903"/>
              <a:ext cx="544010" cy="990956"/>
            </a:xfrm>
            <a:custGeom>
              <a:avLst/>
              <a:gdLst>
                <a:gd name="connsiteX0" fmla="*/ 0 w 544010"/>
                <a:gd name="connsiteY0" fmla="*/ 0 h 990956"/>
                <a:gd name="connsiteX1" fmla="*/ 0 w 544010"/>
                <a:gd name="connsiteY1" fmla="*/ 675591 h 990956"/>
                <a:gd name="connsiteX2" fmla="*/ 271684 w 544010"/>
                <a:gd name="connsiteY2" fmla="*/ 990212 h 990956"/>
                <a:gd name="connsiteX3" fmla="*/ 271684 w 544010"/>
                <a:gd name="connsiteY3" fmla="*/ 990956 h 990956"/>
                <a:gd name="connsiteX4" fmla="*/ 272005 w 544010"/>
                <a:gd name="connsiteY4" fmla="*/ 990584 h 990956"/>
                <a:gd name="connsiteX5" fmla="*/ 272327 w 544010"/>
                <a:gd name="connsiteY5" fmla="*/ 990956 h 990956"/>
                <a:gd name="connsiteX6" fmla="*/ 272327 w 544010"/>
                <a:gd name="connsiteY6" fmla="*/ 990212 h 990956"/>
                <a:gd name="connsiteX7" fmla="*/ 544010 w 544010"/>
                <a:gd name="connsiteY7" fmla="*/ 675591 h 990956"/>
                <a:gd name="connsiteX8" fmla="*/ 544010 w 544010"/>
                <a:gd name="connsiteY8" fmla="*/ 0 h 990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4010" h="990956">
                  <a:moveTo>
                    <a:pt x="0" y="0"/>
                  </a:moveTo>
                  <a:lnTo>
                    <a:pt x="0" y="675591"/>
                  </a:lnTo>
                  <a:lnTo>
                    <a:pt x="271684" y="990212"/>
                  </a:lnTo>
                  <a:lnTo>
                    <a:pt x="271684" y="990956"/>
                  </a:lnTo>
                  <a:lnTo>
                    <a:pt x="272005" y="990584"/>
                  </a:lnTo>
                  <a:lnTo>
                    <a:pt x="272327" y="990956"/>
                  </a:lnTo>
                  <a:lnTo>
                    <a:pt x="272327" y="990212"/>
                  </a:lnTo>
                  <a:lnTo>
                    <a:pt x="544010" y="675591"/>
                  </a:lnTo>
                  <a:lnTo>
                    <a:pt x="54401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E90A05"/>
                </a:gs>
                <a:gs pos="73000">
                  <a:srgbClr val="A80804"/>
                </a:gs>
              </a:gsLst>
              <a:path path="circle">
                <a:fillToRect r="100000" b="100000"/>
              </a:path>
              <a:tileRect l="-100000" t="-100000"/>
            </a:gradFill>
            <a:ln w="57150">
              <a:noFill/>
            </a:ln>
            <a:effectLst>
              <a:outerShdw blurRad="203200" dist="76200" dir="5400000" sx="96000" sy="96000" algn="t" rotWithShape="0">
                <a:srgbClr val="A80804">
                  <a:alpha val="3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110000"/>
                </a:lnSpc>
              </a:pPr>
              <a:endParaRPr lang="zh-CN" altLang="en-US" sz="1600" dirty="0">
                <a:gradFill>
                  <a:gsLst>
                    <a:gs pos="5000">
                      <a:srgbClr val="BC1E1E"/>
                    </a:gs>
                    <a:gs pos="100000">
                      <a:srgbClr val="771313"/>
                    </a:gs>
                  </a:gsLst>
                  <a:lin ang="4800000" scaled="0"/>
                </a:gra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Normal" panose="020B0400000000000000" pitchFamily="34" charset="-122"/>
              </a:endParaRPr>
            </a:p>
          </p:txBody>
        </p:sp>
        <p:sp>
          <p:nvSpPr>
            <p:cNvPr id="23" name="燕尾形 22">
              <a:extLst>
                <a:ext uri="{FF2B5EF4-FFF2-40B4-BE49-F238E27FC236}">
                  <a16:creationId xmlns:a16="http://schemas.microsoft.com/office/drawing/2014/main" id="{CA0BB4A0-749E-5CBA-B367-29B5E0F7FBC6}"/>
                </a:ext>
              </a:extLst>
            </p:cNvPr>
            <p:cNvSpPr/>
            <p:nvPr/>
          </p:nvSpPr>
          <p:spPr>
            <a:xfrm>
              <a:off x="495478" y="289507"/>
              <a:ext cx="313675" cy="423747"/>
            </a:xfrm>
            <a:prstGeom prst="chevron">
              <a:avLst>
                <a:gd name="adj" fmla="val 79774"/>
              </a:avLst>
            </a:prstGeom>
            <a:gradFill flip="none" rotWithShape="1">
              <a:gsLst>
                <a:gs pos="0">
                  <a:srgbClr val="F8DA9E">
                    <a:alpha val="0"/>
                  </a:srgbClr>
                </a:gs>
                <a:gs pos="100000">
                  <a:srgbClr val="F8DA9E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latin typeface="思源黑体 CN Normal" panose="020B0400000000000000" pitchFamily="34" charset="-122"/>
                <a:ea typeface="思源黑体 CN Medium" panose="020B0600000000000000" pitchFamily="34" charset="-122"/>
              </a:endParaRPr>
            </a:p>
          </p:txBody>
        </p:sp>
      </p:grpSp>
      <p:graphicFrame>
        <p:nvGraphicFramePr>
          <p:cNvPr id="27" name="表格 26">
            <a:extLst>
              <a:ext uri="{FF2B5EF4-FFF2-40B4-BE49-F238E27FC236}">
                <a16:creationId xmlns:a16="http://schemas.microsoft.com/office/drawing/2014/main" id="{C7298D86-9682-0CA2-DD06-BF30EE8E6B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7405454"/>
              </p:ext>
            </p:extLst>
          </p:nvPr>
        </p:nvGraphicFramePr>
        <p:xfrm>
          <a:off x="5687151" y="1813868"/>
          <a:ext cx="6308955" cy="4009413"/>
        </p:xfrm>
        <a:graphic>
          <a:graphicData uri="http://schemas.openxmlformats.org/drawingml/2006/table">
            <a:tbl>
              <a:tblPr/>
              <a:tblGrid>
                <a:gridCol w="1373291">
                  <a:extLst>
                    <a:ext uri="{9D8B030D-6E8A-4147-A177-3AD203B41FA5}">
                      <a16:colId xmlns:a16="http://schemas.microsoft.com/office/drawing/2014/main" val="3795239386"/>
                    </a:ext>
                  </a:extLst>
                </a:gridCol>
                <a:gridCol w="1451071">
                  <a:extLst>
                    <a:ext uri="{9D8B030D-6E8A-4147-A177-3AD203B41FA5}">
                      <a16:colId xmlns:a16="http://schemas.microsoft.com/office/drawing/2014/main" val="904754771"/>
                    </a:ext>
                  </a:extLst>
                </a:gridCol>
                <a:gridCol w="1252580">
                  <a:extLst>
                    <a:ext uri="{9D8B030D-6E8A-4147-A177-3AD203B41FA5}">
                      <a16:colId xmlns:a16="http://schemas.microsoft.com/office/drawing/2014/main" val="4097155373"/>
                    </a:ext>
                  </a:extLst>
                </a:gridCol>
                <a:gridCol w="2232013">
                  <a:extLst>
                    <a:ext uri="{9D8B030D-6E8A-4147-A177-3AD203B41FA5}">
                      <a16:colId xmlns:a16="http://schemas.microsoft.com/office/drawing/2014/main" val="2927211176"/>
                    </a:ext>
                  </a:extLst>
                </a:gridCol>
              </a:tblGrid>
              <a:tr h="531925">
                <a:tc>
                  <a:txBody>
                    <a:bodyPr/>
                    <a:lstStyle/>
                    <a:p>
                      <a:pPr marL="0" algn="l" fontAlgn="ctr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zh-CN" altLang="en-US" sz="1600" b="1" i="0" spc="0" dirty="0">
                          <a:solidFill>
                            <a:srgbClr val="333333"/>
                          </a:solidFill>
                          <a:effectLst/>
                          <a:latin typeface="TencentSans W7" panose="020C04030202040F0204" pitchFamily="34" charset="-122"/>
                          <a:ea typeface="TencentSans W7" panose="020C04030202040F0204" pitchFamily="34" charset="-122"/>
                        </a:rPr>
                        <a:t>产品</a:t>
                      </a:r>
                      <a:endParaRPr lang="zh-CN" altLang="en-US" sz="2800" b="1" i="0" dirty="0">
                        <a:effectLst/>
                        <a:latin typeface="TencentSans W7" panose="020C04030202040F0204" pitchFamily="34" charset="-122"/>
                        <a:ea typeface="TencentSans W7" panose="020C04030202040F0204" pitchFamily="34" charset="-122"/>
                      </a:endParaRPr>
                    </a:p>
                  </a:txBody>
                  <a:tcPr marL="68580" marR="68580" anchor="ctr">
                    <a:lnL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fontAlgn="ctr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zh-CN" altLang="en-US" sz="1600" b="1" i="0" spc="0" dirty="0">
                          <a:solidFill>
                            <a:srgbClr val="333333"/>
                          </a:solidFill>
                          <a:effectLst/>
                          <a:latin typeface="TencentSans W7" panose="020C04030202040F0204" pitchFamily="34" charset="-122"/>
                          <a:ea typeface="TencentSans W7" panose="020C04030202040F0204" pitchFamily="34" charset="-122"/>
                        </a:rPr>
                        <a:t>公司</a:t>
                      </a:r>
                      <a:r>
                        <a:rPr lang="en-US" altLang="zh-CN" sz="1600" b="1" i="0" spc="0" dirty="0">
                          <a:solidFill>
                            <a:srgbClr val="333333"/>
                          </a:solidFill>
                          <a:effectLst/>
                          <a:latin typeface="TencentSans W7" panose="020C04030202040F0204" pitchFamily="34" charset="-122"/>
                          <a:ea typeface="TencentSans W7" panose="020C04030202040F0204" pitchFamily="34" charset="-122"/>
                        </a:rPr>
                        <a:t>/</a:t>
                      </a:r>
                      <a:r>
                        <a:rPr lang="zh-CN" altLang="en-US" sz="1600" b="1" i="0" spc="0" dirty="0">
                          <a:solidFill>
                            <a:srgbClr val="333333"/>
                          </a:solidFill>
                          <a:effectLst/>
                          <a:latin typeface="TencentSans W7" panose="020C04030202040F0204" pitchFamily="34" charset="-122"/>
                          <a:ea typeface="TencentSans W7" panose="020C04030202040F0204" pitchFamily="34" charset="-122"/>
                        </a:rPr>
                        <a:t>来源</a:t>
                      </a:r>
                      <a:endParaRPr lang="zh-CN" altLang="en-US" sz="2800" b="1" i="0" dirty="0">
                        <a:effectLst/>
                        <a:latin typeface="TencentSans W7" panose="020C04030202040F0204" pitchFamily="34" charset="-122"/>
                        <a:ea typeface="TencentSans W7" panose="020C04030202040F0204" pitchFamily="34" charset="-122"/>
                      </a:endParaRPr>
                    </a:p>
                  </a:txBody>
                  <a:tcPr marL="68580" marR="68580" anchor="ctr">
                    <a:lnL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fontAlgn="ctr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zh-CN" altLang="en-US" sz="1600" b="1" i="0" spc="0" dirty="0">
                          <a:solidFill>
                            <a:srgbClr val="333333"/>
                          </a:solidFill>
                          <a:effectLst/>
                          <a:latin typeface="TencentSans W7" panose="020C04030202040F0204" pitchFamily="34" charset="-122"/>
                          <a:ea typeface="TencentSans W7" panose="020C04030202040F0204" pitchFamily="34" charset="-122"/>
                        </a:rPr>
                        <a:t>主要领域</a:t>
                      </a:r>
                      <a:endParaRPr lang="zh-CN" altLang="en-US" sz="2800" b="1" i="0" dirty="0">
                        <a:effectLst/>
                        <a:latin typeface="TencentSans W7" panose="020C04030202040F0204" pitchFamily="34" charset="-122"/>
                        <a:ea typeface="TencentSans W7" panose="020C04030202040F0204" pitchFamily="34" charset="-122"/>
                      </a:endParaRPr>
                    </a:p>
                  </a:txBody>
                  <a:tcPr marL="68580" marR="68580" anchor="ctr">
                    <a:lnL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fontAlgn="ctr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zh-CN" altLang="en-US" sz="1600" b="1" i="0" spc="0" dirty="0">
                          <a:solidFill>
                            <a:srgbClr val="333333"/>
                          </a:solidFill>
                          <a:effectLst/>
                          <a:latin typeface="TencentSans W7" panose="020C04030202040F0204" pitchFamily="34" charset="-122"/>
                          <a:ea typeface="TencentSans W7" panose="020C04030202040F0204" pitchFamily="34" charset="-122"/>
                        </a:rPr>
                        <a:t>产品特点</a:t>
                      </a:r>
                      <a:endParaRPr lang="zh-CN" altLang="en-US" sz="2800" b="1" i="0" dirty="0">
                        <a:effectLst/>
                        <a:latin typeface="TencentSans W7" panose="020C04030202040F0204" pitchFamily="34" charset="-122"/>
                        <a:ea typeface="TencentSans W7" panose="020C04030202040F0204" pitchFamily="34" charset="-122"/>
                      </a:endParaRPr>
                    </a:p>
                  </a:txBody>
                  <a:tcPr marL="68580" marR="68580" anchor="ctr">
                    <a:lnL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4800425"/>
                  </a:ext>
                </a:extLst>
              </a:tr>
              <a:tr h="513072">
                <a:tc>
                  <a:txBody>
                    <a:bodyPr/>
                    <a:lstStyle/>
                    <a:p>
                      <a:pPr marL="0" algn="l" fontAlgn="ctr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" sz="1400" b="1" i="0" spc="0" dirty="0">
                          <a:solidFill>
                            <a:srgbClr val="333333"/>
                          </a:solidFill>
                          <a:effectLst/>
                          <a:latin typeface="TencentSans W3" panose="020C04030202040F0204" pitchFamily="34" charset="-122"/>
                          <a:ea typeface="TencentSans W3" panose="020C04030202040F0204" pitchFamily="34" charset="-122"/>
                        </a:rPr>
                        <a:t>PagerDuty</a:t>
                      </a:r>
                      <a:endParaRPr lang="en" sz="2400" b="1" i="0" dirty="0">
                        <a:effectLst/>
                        <a:latin typeface="TencentSans W3" panose="020C04030202040F0204" pitchFamily="34" charset="-122"/>
                        <a:ea typeface="TencentSans W3" panose="020C04030202040F0204" pitchFamily="34" charset="-122"/>
                      </a:endParaRPr>
                    </a:p>
                  </a:txBody>
                  <a:tcPr marL="68580" marR="68580" anchor="ctr">
                    <a:lnL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fontAlgn="ctr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" sz="1400" b="1" i="0" spc="0" dirty="0">
                          <a:solidFill>
                            <a:srgbClr val="333333"/>
                          </a:solidFill>
                          <a:effectLst/>
                          <a:latin typeface="TencentSans W3" panose="020C04030202040F0204" pitchFamily="34" charset="-122"/>
                          <a:ea typeface="TencentSans W3" panose="020C04030202040F0204" pitchFamily="34" charset="-122"/>
                        </a:rPr>
                        <a:t>PagerDuty Inc.</a:t>
                      </a:r>
                      <a:endParaRPr lang="en" sz="2400" b="1" i="0" dirty="0">
                        <a:effectLst/>
                        <a:latin typeface="TencentSans W3" panose="020C04030202040F0204" pitchFamily="34" charset="-122"/>
                        <a:ea typeface="TencentSans W3" panose="020C04030202040F0204" pitchFamily="34" charset="-122"/>
                      </a:endParaRPr>
                    </a:p>
                  </a:txBody>
                  <a:tcPr marL="68580" marR="68580" anchor="ctr">
                    <a:lnL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fontAlgn="ctr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zh-CN" altLang="en-US" sz="1400" b="1" i="0" spc="0">
                          <a:solidFill>
                            <a:srgbClr val="333333"/>
                          </a:solidFill>
                          <a:effectLst/>
                          <a:latin typeface="TencentSans W3" panose="020C04030202040F0204" pitchFamily="34" charset="-122"/>
                          <a:ea typeface="TencentSans W3" panose="020C04030202040F0204" pitchFamily="34" charset="-122"/>
                        </a:rPr>
                        <a:t>质量运营管理</a:t>
                      </a:r>
                      <a:endParaRPr lang="zh-CN" altLang="en-US" sz="2400" b="1" i="0">
                        <a:effectLst/>
                        <a:latin typeface="TencentSans W3" panose="020C04030202040F0204" pitchFamily="34" charset="-122"/>
                        <a:ea typeface="TencentSans W3" panose="020C04030202040F0204" pitchFamily="34" charset="-122"/>
                      </a:endParaRPr>
                    </a:p>
                  </a:txBody>
                  <a:tcPr marL="68580" marR="68580" anchor="ctr">
                    <a:lnL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fontAlgn="ctr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" sz="1400" b="1" i="0" spc="0">
                          <a:solidFill>
                            <a:srgbClr val="333333"/>
                          </a:solidFill>
                          <a:effectLst/>
                          <a:latin typeface="TencentSans W3" panose="020C04030202040F0204" pitchFamily="34" charset="-122"/>
                          <a:ea typeface="TencentSans W3" panose="020C04030202040F0204" pitchFamily="34" charset="-122"/>
                        </a:rPr>
                        <a:t>On-Call</a:t>
                      </a:r>
                      <a:r>
                        <a:rPr lang="zh-CN" altLang="en-US" sz="1400" b="1" i="0" spc="0">
                          <a:solidFill>
                            <a:srgbClr val="333333"/>
                          </a:solidFill>
                          <a:effectLst/>
                          <a:latin typeface="TencentSans W3" panose="020C04030202040F0204" pitchFamily="34" charset="-122"/>
                          <a:ea typeface="TencentSans W3" panose="020C04030202040F0204" pitchFamily="34" charset="-122"/>
                        </a:rPr>
                        <a:t>标杆产品</a:t>
                      </a:r>
                      <a:endParaRPr lang="zh-CN" altLang="en-US" sz="2400" b="1" i="0">
                        <a:effectLst/>
                        <a:latin typeface="TencentSans W3" panose="020C04030202040F0204" pitchFamily="34" charset="-122"/>
                        <a:ea typeface="TencentSans W3" panose="020C04030202040F0204" pitchFamily="34" charset="-122"/>
                      </a:endParaRPr>
                    </a:p>
                  </a:txBody>
                  <a:tcPr marL="68580" marR="68580" anchor="ctr">
                    <a:lnL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673194"/>
                  </a:ext>
                </a:extLst>
              </a:tr>
              <a:tr h="513072">
                <a:tc>
                  <a:txBody>
                    <a:bodyPr/>
                    <a:lstStyle/>
                    <a:p>
                      <a:pPr marL="0" algn="l" fontAlgn="ctr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" sz="1400" b="1" i="0" spc="0" dirty="0" err="1">
                          <a:solidFill>
                            <a:srgbClr val="333333"/>
                          </a:solidFill>
                          <a:effectLst/>
                          <a:latin typeface="TencentSans W3" panose="020C04030202040F0204" pitchFamily="34" charset="-122"/>
                          <a:ea typeface="TencentSans W3" panose="020C04030202040F0204" pitchFamily="34" charset="-122"/>
                        </a:rPr>
                        <a:t>Opsgenie</a:t>
                      </a:r>
                      <a:endParaRPr lang="en" sz="2400" b="1" i="0" dirty="0">
                        <a:effectLst/>
                        <a:latin typeface="TencentSans W3" panose="020C04030202040F0204" pitchFamily="34" charset="-122"/>
                        <a:ea typeface="TencentSans W3" panose="020C04030202040F0204" pitchFamily="34" charset="-122"/>
                      </a:endParaRPr>
                    </a:p>
                  </a:txBody>
                  <a:tcPr marL="68580" marR="68580" anchor="ctr">
                    <a:lnL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fontAlgn="ctr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" sz="1400" b="1" i="0" spc="0">
                          <a:solidFill>
                            <a:srgbClr val="333333"/>
                          </a:solidFill>
                          <a:effectLst/>
                          <a:latin typeface="TencentSans W3" panose="020C04030202040F0204" pitchFamily="34" charset="-122"/>
                          <a:ea typeface="TencentSans W3" panose="020C04030202040F0204" pitchFamily="34" charset="-122"/>
                        </a:rPr>
                        <a:t>Atlassian (Jira)</a:t>
                      </a:r>
                      <a:endParaRPr lang="en" sz="2400" b="1" i="0">
                        <a:effectLst/>
                        <a:latin typeface="TencentSans W3" panose="020C04030202040F0204" pitchFamily="34" charset="-122"/>
                        <a:ea typeface="TencentSans W3" panose="020C04030202040F0204" pitchFamily="34" charset="-122"/>
                      </a:endParaRPr>
                    </a:p>
                  </a:txBody>
                  <a:tcPr marL="68580" marR="68580" anchor="ctr">
                    <a:lnL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fontAlgn="ctr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zh-CN" altLang="en-US" sz="1400" b="1" i="0" spc="0">
                          <a:solidFill>
                            <a:srgbClr val="333333"/>
                          </a:solidFill>
                          <a:effectLst/>
                          <a:latin typeface="TencentSans W3" panose="020C04030202040F0204" pitchFamily="34" charset="-122"/>
                          <a:ea typeface="TencentSans W3" panose="020C04030202040F0204" pitchFamily="34" charset="-122"/>
                        </a:rPr>
                        <a:t>研发过程管理</a:t>
                      </a:r>
                      <a:endParaRPr lang="zh-CN" altLang="en-US" sz="2400" b="1" i="0">
                        <a:effectLst/>
                        <a:latin typeface="TencentSans W3" panose="020C04030202040F0204" pitchFamily="34" charset="-122"/>
                        <a:ea typeface="TencentSans W3" panose="020C04030202040F0204" pitchFamily="34" charset="-122"/>
                      </a:endParaRPr>
                    </a:p>
                  </a:txBody>
                  <a:tcPr marL="68580" marR="68580" anchor="ctr">
                    <a:lnL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fontAlgn="ctr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zh-CN" altLang="en-US" sz="1400" b="1" i="0" spc="0" dirty="0">
                          <a:solidFill>
                            <a:srgbClr val="333333"/>
                          </a:solidFill>
                          <a:effectLst/>
                          <a:latin typeface="TencentSans W3" panose="020C04030202040F0204" pitchFamily="34" charset="-122"/>
                          <a:ea typeface="TencentSans W3" panose="020C04030202040F0204" pitchFamily="34" charset="-122"/>
                        </a:rPr>
                        <a:t>研发管理延伸至</a:t>
                      </a:r>
                      <a:r>
                        <a:rPr lang="en" sz="1400" b="1" i="0" spc="0" dirty="0">
                          <a:solidFill>
                            <a:srgbClr val="333333"/>
                          </a:solidFill>
                          <a:effectLst/>
                          <a:latin typeface="TencentSans W3" panose="020C04030202040F0204" pitchFamily="34" charset="-122"/>
                          <a:ea typeface="TencentSans W3" panose="020C04030202040F0204" pitchFamily="34" charset="-122"/>
                        </a:rPr>
                        <a:t>On-Call</a:t>
                      </a:r>
                      <a:endParaRPr lang="en" sz="2400" b="1" i="0" dirty="0">
                        <a:effectLst/>
                        <a:latin typeface="TencentSans W3" panose="020C04030202040F0204" pitchFamily="34" charset="-122"/>
                        <a:ea typeface="TencentSans W3" panose="020C04030202040F0204" pitchFamily="34" charset="-122"/>
                      </a:endParaRPr>
                    </a:p>
                  </a:txBody>
                  <a:tcPr marL="68580" marR="68580" anchor="ctr">
                    <a:lnL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92765642"/>
                  </a:ext>
                </a:extLst>
              </a:tr>
              <a:tr h="513072">
                <a:tc>
                  <a:txBody>
                    <a:bodyPr/>
                    <a:lstStyle/>
                    <a:p>
                      <a:pPr marL="0" algn="l" fontAlgn="ctr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" sz="1400" b="1" i="0" spc="0" dirty="0">
                          <a:solidFill>
                            <a:srgbClr val="333333"/>
                          </a:solidFill>
                          <a:effectLst/>
                          <a:latin typeface="TencentSans W3" panose="020C04030202040F0204" pitchFamily="34" charset="-122"/>
                          <a:ea typeface="TencentSans W3" panose="020C04030202040F0204" pitchFamily="34" charset="-122"/>
                        </a:rPr>
                        <a:t>Grafana</a:t>
                      </a:r>
                      <a:endParaRPr lang="en" sz="2400" b="1" i="0" dirty="0">
                        <a:effectLst/>
                        <a:latin typeface="TencentSans W3" panose="020C04030202040F0204" pitchFamily="34" charset="-122"/>
                        <a:ea typeface="TencentSans W3" panose="020C04030202040F0204" pitchFamily="34" charset="-122"/>
                      </a:endParaRPr>
                    </a:p>
                  </a:txBody>
                  <a:tcPr marL="68580" marR="68580" anchor="ctr">
                    <a:lnL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fontAlgn="ctr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" sz="1400" b="1" i="0" spc="0">
                          <a:solidFill>
                            <a:srgbClr val="333333"/>
                          </a:solidFill>
                          <a:effectLst/>
                          <a:latin typeface="TencentSans W3" panose="020C04030202040F0204" pitchFamily="34" charset="-122"/>
                          <a:ea typeface="TencentSans W3" panose="020C04030202040F0204" pitchFamily="34" charset="-122"/>
                        </a:rPr>
                        <a:t>Grafana Labs</a:t>
                      </a:r>
                      <a:endParaRPr lang="en" sz="2400" b="1" i="0">
                        <a:effectLst/>
                        <a:latin typeface="TencentSans W3" panose="020C04030202040F0204" pitchFamily="34" charset="-122"/>
                        <a:ea typeface="TencentSans W3" panose="020C04030202040F0204" pitchFamily="34" charset="-122"/>
                      </a:endParaRPr>
                    </a:p>
                  </a:txBody>
                  <a:tcPr marL="68580" marR="68580" anchor="ctr">
                    <a:lnL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fontAlgn="ctr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zh-CN" altLang="en-US" sz="1400" b="1" i="0" spc="0">
                          <a:solidFill>
                            <a:srgbClr val="333333"/>
                          </a:solidFill>
                          <a:effectLst/>
                          <a:latin typeface="TencentSans W3" panose="020C04030202040F0204" pitchFamily="34" charset="-122"/>
                          <a:ea typeface="TencentSans W3" panose="020C04030202040F0204" pitchFamily="34" charset="-122"/>
                        </a:rPr>
                        <a:t>可视化</a:t>
                      </a:r>
                      <a:endParaRPr lang="zh-CN" altLang="en-US" sz="2400" b="1" i="0">
                        <a:effectLst/>
                        <a:latin typeface="TencentSans W3" panose="020C04030202040F0204" pitchFamily="34" charset="-122"/>
                        <a:ea typeface="TencentSans W3" panose="020C04030202040F0204" pitchFamily="34" charset="-122"/>
                      </a:endParaRPr>
                    </a:p>
                  </a:txBody>
                  <a:tcPr marL="68580" marR="68580" anchor="ctr">
                    <a:lnL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fontAlgn="ctr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zh-CN" altLang="en-US" sz="1400" b="1" i="0" spc="0">
                          <a:solidFill>
                            <a:srgbClr val="333333"/>
                          </a:solidFill>
                          <a:effectLst/>
                          <a:latin typeface="TencentSans W3" panose="020C04030202040F0204" pitchFamily="34" charset="-122"/>
                          <a:ea typeface="TencentSans W3" panose="020C04030202040F0204" pitchFamily="34" charset="-122"/>
                        </a:rPr>
                        <a:t>可视化延伸至</a:t>
                      </a:r>
                      <a:r>
                        <a:rPr lang="en" sz="1400" b="1" i="0" spc="0">
                          <a:solidFill>
                            <a:srgbClr val="333333"/>
                          </a:solidFill>
                          <a:effectLst/>
                          <a:latin typeface="TencentSans W3" panose="020C04030202040F0204" pitchFamily="34" charset="-122"/>
                          <a:ea typeface="TencentSans W3" panose="020C04030202040F0204" pitchFamily="34" charset="-122"/>
                        </a:rPr>
                        <a:t>On-Call</a:t>
                      </a:r>
                      <a:endParaRPr lang="en" sz="2400" b="1" i="0">
                        <a:effectLst/>
                        <a:latin typeface="TencentSans W3" panose="020C04030202040F0204" pitchFamily="34" charset="-122"/>
                        <a:ea typeface="TencentSans W3" panose="020C04030202040F0204" pitchFamily="34" charset="-122"/>
                      </a:endParaRPr>
                    </a:p>
                  </a:txBody>
                  <a:tcPr marL="68580" marR="68580" anchor="ctr">
                    <a:lnL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15169531"/>
                  </a:ext>
                </a:extLst>
              </a:tr>
              <a:tr h="513072">
                <a:tc>
                  <a:txBody>
                    <a:bodyPr/>
                    <a:lstStyle/>
                    <a:p>
                      <a:pPr marL="0" algn="l" fontAlgn="ctr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" sz="1400" b="1" i="0" spc="0" dirty="0">
                          <a:solidFill>
                            <a:srgbClr val="333333"/>
                          </a:solidFill>
                          <a:effectLst/>
                          <a:latin typeface="TencentSans W3" panose="020C04030202040F0204" pitchFamily="34" charset="-122"/>
                          <a:ea typeface="TencentSans W3" panose="020C04030202040F0204" pitchFamily="34" charset="-122"/>
                        </a:rPr>
                        <a:t>Datadog</a:t>
                      </a:r>
                      <a:endParaRPr lang="en" sz="2400" b="1" i="0" dirty="0">
                        <a:effectLst/>
                        <a:latin typeface="TencentSans W3" panose="020C04030202040F0204" pitchFamily="34" charset="-122"/>
                        <a:ea typeface="TencentSans W3" panose="020C04030202040F0204" pitchFamily="34" charset="-122"/>
                      </a:endParaRPr>
                    </a:p>
                  </a:txBody>
                  <a:tcPr marL="68580" marR="68580" anchor="ctr">
                    <a:lnL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fontAlgn="ctr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" sz="1400" b="1" i="0" spc="0" dirty="0">
                          <a:solidFill>
                            <a:srgbClr val="333333"/>
                          </a:solidFill>
                          <a:effectLst/>
                          <a:latin typeface="TencentSans W3" panose="020C04030202040F0204" pitchFamily="34" charset="-122"/>
                          <a:ea typeface="TencentSans W3" panose="020C04030202040F0204" pitchFamily="34" charset="-122"/>
                        </a:rPr>
                        <a:t>Datadog</a:t>
                      </a:r>
                      <a:r>
                        <a:rPr lang="zh-CN" altLang="en-US" sz="1400" b="1" i="0" spc="0" dirty="0">
                          <a:solidFill>
                            <a:srgbClr val="333333"/>
                          </a:solidFill>
                          <a:effectLst/>
                          <a:latin typeface="TencentSans W3" panose="020C04030202040F0204" pitchFamily="34" charset="-122"/>
                          <a:ea typeface="TencentSans W3" panose="020C04030202040F0204" pitchFamily="34" charset="-122"/>
                        </a:rPr>
                        <a:t> </a:t>
                      </a:r>
                      <a:r>
                        <a:rPr lang="en-US" altLang="zh-CN" sz="1400" b="1" i="0" spc="0" dirty="0">
                          <a:solidFill>
                            <a:srgbClr val="333333"/>
                          </a:solidFill>
                          <a:effectLst/>
                          <a:latin typeface="TencentSans W3" panose="020C04030202040F0204" pitchFamily="34" charset="-122"/>
                          <a:ea typeface="TencentSans W3" panose="020C04030202040F0204" pitchFamily="34" charset="-122"/>
                        </a:rPr>
                        <a:t>Inc.</a:t>
                      </a:r>
                      <a:endParaRPr lang="en" sz="2400" b="1" i="0" dirty="0">
                        <a:effectLst/>
                        <a:latin typeface="TencentSans W3" panose="020C04030202040F0204" pitchFamily="34" charset="-122"/>
                        <a:ea typeface="TencentSans W3" panose="020C04030202040F0204" pitchFamily="34" charset="-122"/>
                      </a:endParaRPr>
                    </a:p>
                  </a:txBody>
                  <a:tcPr marL="68580" marR="68580" anchor="ctr">
                    <a:lnL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fontAlgn="ctr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zh-CN" altLang="en-US" sz="1400" b="1" i="0" spc="0">
                          <a:solidFill>
                            <a:srgbClr val="333333"/>
                          </a:solidFill>
                          <a:effectLst/>
                          <a:latin typeface="TencentSans W3" panose="020C04030202040F0204" pitchFamily="34" charset="-122"/>
                          <a:ea typeface="TencentSans W3" panose="020C04030202040F0204" pitchFamily="34" charset="-122"/>
                        </a:rPr>
                        <a:t>可观测领域</a:t>
                      </a:r>
                      <a:endParaRPr lang="zh-CN" altLang="en-US" sz="2400" b="1" i="0">
                        <a:effectLst/>
                        <a:latin typeface="TencentSans W3" panose="020C04030202040F0204" pitchFamily="34" charset="-122"/>
                        <a:ea typeface="TencentSans W3" panose="020C04030202040F0204" pitchFamily="34" charset="-122"/>
                      </a:endParaRPr>
                    </a:p>
                  </a:txBody>
                  <a:tcPr marL="68580" marR="68580" anchor="ctr">
                    <a:lnL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fontAlgn="ctr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" sz="1400" b="1" i="0" spc="0">
                          <a:solidFill>
                            <a:srgbClr val="333333"/>
                          </a:solidFill>
                          <a:effectLst/>
                          <a:latin typeface="TencentSans W3" panose="020C04030202040F0204" pitchFamily="34" charset="-122"/>
                          <a:ea typeface="TencentSans W3" panose="020C04030202040F0204" pitchFamily="34" charset="-122"/>
                        </a:rPr>
                        <a:t>SLO</a:t>
                      </a:r>
                      <a:r>
                        <a:rPr lang="zh-CN" altLang="en-US" sz="1400" b="1" i="0" spc="0">
                          <a:solidFill>
                            <a:srgbClr val="333333"/>
                          </a:solidFill>
                          <a:effectLst/>
                          <a:latin typeface="TencentSans W3" panose="020C04030202040F0204" pitchFamily="34" charset="-122"/>
                          <a:ea typeface="TencentSans W3" panose="020C04030202040F0204" pitchFamily="34" charset="-122"/>
                        </a:rPr>
                        <a:t>管理与简化版</a:t>
                      </a:r>
                      <a:r>
                        <a:rPr lang="en" sz="1400" b="1" i="0" spc="0">
                          <a:solidFill>
                            <a:srgbClr val="333333"/>
                          </a:solidFill>
                          <a:effectLst/>
                          <a:latin typeface="TencentSans W3" panose="020C04030202040F0204" pitchFamily="34" charset="-122"/>
                          <a:ea typeface="TencentSans W3" panose="020C04030202040F0204" pitchFamily="34" charset="-122"/>
                        </a:rPr>
                        <a:t>On-Call</a:t>
                      </a:r>
                      <a:endParaRPr lang="en" sz="2400" b="1" i="0">
                        <a:effectLst/>
                        <a:latin typeface="TencentSans W3" panose="020C04030202040F0204" pitchFamily="34" charset="-122"/>
                        <a:ea typeface="TencentSans W3" panose="020C04030202040F0204" pitchFamily="34" charset="-122"/>
                      </a:endParaRPr>
                    </a:p>
                  </a:txBody>
                  <a:tcPr marL="68580" marR="68580" anchor="ctr">
                    <a:lnL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14319894"/>
                  </a:ext>
                </a:extLst>
              </a:tr>
              <a:tr h="912128">
                <a:tc>
                  <a:txBody>
                    <a:bodyPr/>
                    <a:lstStyle/>
                    <a:p>
                      <a:pPr marL="0" algn="l" fontAlgn="ctr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" sz="1400" b="1" i="0" spc="0" dirty="0">
                          <a:solidFill>
                            <a:srgbClr val="333333"/>
                          </a:solidFill>
                          <a:effectLst/>
                          <a:latin typeface="TencentSans W3" panose="020C04030202040F0204" pitchFamily="34" charset="-122"/>
                          <a:ea typeface="TencentSans W3" panose="020C04030202040F0204" pitchFamily="34" charset="-122"/>
                        </a:rPr>
                        <a:t>Google Cloud Monitor</a:t>
                      </a:r>
                      <a:endParaRPr lang="en" sz="2400" b="1" i="0" dirty="0">
                        <a:effectLst/>
                        <a:latin typeface="TencentSans W3" panose="020C04030202040F0204" pitchFamily="34" charset="-122"/>
                        <a:ea typeface="TencentSans W3" panose="020C04030202040F0204" pitchFamily="34" charset="-122"/>
                      </a:endParaRPr>
                    </a:p>
                  </a:txBody>
                  <a:tcPr marL="68580" marR="68580" anchor="ctr">
                    <a:lnL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fontAlgn="ctr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" sz="1400" b="1" i="0" spc="0" dirty="0">
                          <a:solidFill>
                            <a:srgbClr val="333333"/>
                          </a:solidFill>
                          <a:effectLst/>
                          <a:latin typeface="TencentSans W3" panose="020C04030202040F0204" pitchFamily="34" charset="-122"/>
                          <a:ea typeface="TencentSans W3" panose="020C04030202040F0204" pitchFamily="34" charset="-122"/>
                        </a:rPr>
                        <a:t>Google Inc.</a:t>
                      </a:r>
                      <a:endParaRPr lang="en" sz="2400" b="1" i="0" dirty="0">
                        <a:effectLst/>
                        <a:latin typeface="TencentSans W3" panose="020C04030202040F0204" pitchFamily="34" charset="-122"/>
                        <a:ea typeface="TencentSans W3" panose="020C04030202040F0204" pitchFamily="34" charset="-122"/>
                      </a:endParaRPr>
                    </a:p>
                  </a:txBody>
                  <a:tcPr marL="68580" marR="68580" anchor="ctr">
                    <a:lnL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fontAlgn="ctr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zh-CN" altLang="en-US" sz="1400" b="1" i="0" spc="0">
                          <a:solidFill>
                            <a:srgbClr val="333333"/>
                          </a:solidFill>
                          <a:effectLst/>
                          <a:latin typeface="TencentSans W3" panose="020C04030202040F0204" pitchFamily="34" charset="-122"/>
                          <a:ea typeface="TencentSans W3" panose="020C04030202040F0204" pitchFamily="34" charset="-122"/>
                        </a:rPr>
                        <a:t>可观测领域</a:t>
                      </a:r>
                      <a:endParaRPr lang="zh-CN" altLang="en-US" sz="2400" b="1" i="0">
                        <a:effectLst/>
                        <a:latin typeface="TencentSans W3" panose="020C04030202040F0204" pitchFamily="34" charset="-122"/>
                        <a:ea typeface="TencentSans W3" panose="020C04030202040F0204" pitchFamily="34" charset="-122"/>
                      </a:endParaRPr>
                    </a:p>
                  </a:txBody>
                  <a:tcPr marL="68580" marR="68580" anchor="ctr">
                    <a:lnL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fontAlgn="ctr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zh-CN" altLang="en-US" sz="1400" b="1" i="0" spc="0" dirty="0">
                          <a:solidFill>
                            <a:srgbClr val="333333"/>
                          </a:solidFill>
                          <a:effectLst/>
                          <a:latin typeface="TencentSans W3" panose="020C04030202040F0204" pitchFamily="34" charset="-122"/>
                          <a:ea typeface="TencentSans W3" panose="020C04030202040F0204" pitchFamily="34" charset="-122"/>
                        </a:rPr>
                        <a:t>商业</a:t>
                      </a:r>
                      <a:r>
                        <a:rPr lang="en" sz="1400" b="1" i="0" spc="0" dirty="0">
                          <a:solidFill>
                            <a:srgbClr val="333333"/>
                          </a:solidFill>
                          <a:effectLst/>
                          <a:latin typeface="TencentSans W3" panose="020C04030202040F0204" pitchFamily="34" charset="-122"/>
                          <a:ea typeface="TencentSans W3" panose="020C04030202040F0204" pitchFamily="34" charset="-122"/>
                        </a:rPr>
                        <a:t>SLO</a:t>
                      </a:r>
                      <a:r>
                        <a:rPr lang="zh-CN" altLang="en-US" sz="1400" b="1" i="0" spc="0" dirty="0">
                          <a:solidFill>
                            <a:srgbClr val="333333"/>
                          </a:solidFill>
                          <a:effectLst/>
                          <a:latin typeface="TencentSans W3" panose="020C04030202040F0204" pitchFamily="34" charset="-122"/>
                          <a:ea typeface="TencentSans W3" panose="020C04030202040F0204" pitchFamily="34" charset="-122"/>
                        </a:rPr>
                        <a:t>管理</a:t>
                      </a:r>
                      <a:endParaRPr lang="zh-CN" altLang="en-US" sz="2400" b="1" i="0" dirty="0">
                        <a:effectLst/>
                        <a:latin typeface="TencentSans W3" panose="020C04030202040F0204" pitchFamily="34" charset="-122"/>
                        <a:ea typeface="TencentSans W3" panose="020C04030202040F0204" pitchFamily="34" charset="-122"/>
                      </a:endParaRPr>
                    </a:p>
                  </a:txBody>
                  <a:tcPr marL="68580" marR="68580" anchor="ctr">
                    <a:lnL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7140826"/>
                  </a:ext>
                </a:extLst>
              </a:tr>
              <a:tr h="513072">
                <a:tc>
                  <a:txBody>
                    <a:bodyPr/>
                    <a:lstStyle/>
                    <a:p>
                      <a:pPr marL="0" algn="l" fontAlgn="ctr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" sz="1400" b="1" i="0" spc="0" dirty="0">
                          <a:solidFill>
                            <a:srgbClr val="333333"/>
                          </a:solidFill>
                          <a:effectLst/>
                          <a:latin typeface="TencentSans W3" panose="020C04030202040F0204" pitchFamily="34" charset="-122"/>
                          <a:ea typeface="TencentSans W3" panose="020C04030202040F0204" pitchFamily="34" charset="-122"/>
                        </a:rPr>
                        <a:t>SLICK</a:t>
                      </a:r>
                      <a:endParaRPr lang="en" sz="2400" b="1" i="0" dirty="0">
                        <a:effectLst/>
                        <a:latin typeface="TencentSans W3" panose="020C04030202040F0204" pitchFamily="34" charset="-122"/>
                        <a:ea typeface="TencentSans W3" panose="020C04030202040F0204" pitchFamily="34" charset="-122"/>
                      </a:endParaRPr>
                    </a:p>
                  </a:txBody>
                  <a:tcPr marL="68580" marR="68580" anchor="ctr">
                    <a:lnL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fontAlgn="ctr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" sz="1400" b="1" i="0" spc="0" dirty="0">
                          <a:solidFill>
                            <a:srgbClr val="333333"/>
                          </a:solidFill>
                          <a:effectLst/>
                          <a:latin typeface="TencentSans W3" panose="020C04030202040F0204" pitchFamily="34" charset="-122"/>
                          <a:ea typeface="TencentSans W3" panose="020C04030202040F0204" pitchFamily="34" charset="-122"/>
                        </a:rPr>
                        <a:t>Facebook Inc.</a:t>
                      </a:r>
                      <a:endParaRPr lang="en" sz="2400" b="1" i="0" dirty="0">
                        <a:effectLst/>
                        <a:latin typeface="TencentSans W3" panose="020C04030202040F0204" pitchFamily="34" charset="-122"/>
                        <a:ea typeface="TencentSans W3" panose="020C04030202040F0204" pitchFamily="34" charset="-122"/>
                      </a:endParaRPr>
                    </a:p>
                  </a:txBody>
                  <a:tcPr marL="68580" marR="68580" anchor="ctr">
                    <a:lnL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fontAlgn="ctr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zh-CN" altLang="en-US" sz="1400" b="1" i="0" spc="0" dirty="0">
                          <a:solidFill>
                            <a:srgbClr val="333333"/>
                          </a:solidFill>
                          <a:effectLst/>
                          <a:latin typeface="TencentSans W3" panose="020C04030202040F0204" pitchFamily="34" charset="-122"/>
                          <a:ea typeface="TencentSans W3" panose="020C04030202040F0204" pitchFamily="34" charset="-122"/>
                        </a:rPr>
                        <a:t>可观测领域</a:t>
                      </a:r>
                      <a:endParaRPr lang="zh-CN" altLang="en-US" sz="2400" b="1" i="0" dirty="0">
                        <a:effectLst/>
                        <a:latin typeface="TencentSans W3" panose="020C04030202040F0204" pitchFamily="34" charset="-122"/>
                        <a:ea typeface="TencentSans W3" panose="020C04030202040F0204" pitchFamily="34" charset="-122"/>
                      </a:endParaRPr>
                    </a:p>
                  </a:txBody>
                  <a:tcPr marL="68580" marR="68580" anchor="ctr">
                    <a:lnL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fontAlgn="ctr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zh-CN" altLang="en-US" sz="1400" b="1" i="0" spc="0" dirty="0">
                          <a:solidFill>
                            <a:srgbClr val="333333"/>
                          </a:solidFill>
                          <a:effectLst/>
                          <a:latin typeface="TencentSans W3" panose="020C04030202040F0204" pitchFamily="34" charset="-122"/>
                          <a:ea typeface="TencentSans W3" panose="020C04030202040F0204" pitchFamily="34" charset="-122"/>
                        </a:rPr>
                        <a:t>内部</a:t>
                      </a:r>
                      <a:r>
                        <a:rPr lang="en" sz="1400" b="1" i="0" spc="0" dirty="0">
                          <a:solidFill>
                            <a:srgbClr val="333333"/>
                          </a:solidFill>
                          <a:effectLst/>
                          <a:latin typeface="TencentSans W3" panose="020C04030202040F0204" pitchFamily="34" charset="-122"/>
                          <a:ea typeface="TencentSans W3" panose="020C04030202040F0204" pitchFamily="34" charset="-122"/>
                        </a:rPr>
                        <a:t>SLO</a:t>
                      </a:r>
                      <a:r>
                        <a:rPr lang="zh-CN" altLang="en-US" sz="1400" b="1" i="0" spc="0" dirty="0">
                          <a:solidFill>
                            <a:srgbClr val="333333"/>
                          </a:solidFill>
                          <a:effectLst/>
                          <a:latin typeface="TencentSans W3" panose="020C04030202040F0204" pitchFamily="34" charset="-122"/>
                          <a:ea typeface="TencentSans W3" panose="020C04030202040F0204" pitchFamily="34" charset="-122"/>
                        </a:rPr>
                        <a:t>管理</a:t>
                      </a:r>
                      <a:endParaRPr lang="zh-CN" altLang="en-US" sz="2400" b="1" i="0" dirty="0">
                        <a:effectLst/>
                        <a:latin typeface="TencentSans W3" panose="020C04030202040F0204" pitchFamily="34" charset="-122"/>
                        <a:ea typeface="TencentSans W3" panose="020C04030202040F0204" pitchFamily="34" charset="-122"/>
                      </a:endParaRPr>
                    </a:p>
                  </a:txBody>
                  <a:tcPr marL="68580" marR="68580" anchor="ctr">
                    <a:lnL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7251566"/>
                  </a:ext>
                </a:extLst>
              </a:tr>
            </a:tbl>
          </a:graphicData>
        </a:graphic>
      </p:graphicFrame>
      <p:pic>
        <p:nvPicPr>
          <p:cNvPr id="28" name="图片 27">
            <a:extLst>
              <a:ext uri="{FF2B5EF4-FFF2-40B4-BE49-F238E27FC236}">
                <a16:creationId xmlns:a16="http://schemas.microsoft.com/office/drawing/2014/main" id="{841BA9DF-A1B3-F6AE-1DAE-00E56383C3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9794" y="2022263"/>
            <a:ext cx="1701090" cy="2379586"/>
          </a:xfrm>
          <a:prstGeom prst="rect">
            <a:avLst/>
          </a:prstGeom>
        </p:spPr>
      </p:pic>
      <p:sp>
        <p:nvSpPr>
          <p:cNvPr id="29" name="文本框 28">
            <a:extLst>
              <a:ext uri="{FF2B5EF4-FFF2-40B4-BE49-F238E27FC236}">
                <a16:creationId xmlns:a16="http://schemas.microsoft.com/office/drawing/2014/main" id="{ABDF4561-48DC-90B7-77CC-75C775F7B587}"/>
              </a:ext>
            </a:extLst>
          </p:cNvPr>
          <p:cNvSpPr txBox="1"/>
          <p:nvPr/>
        </p:nvSpPr>
        <p:spPr>
          <a:xfrm>
            <a:off x="253995" y="779485"/>
            <a:ext cx="4696889" cy="10040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r>
              <a:rPr lang="zh-CN" altLang="en-US" sz="2000" b="1" spc="0" dirty="0">
                <a:solidFill>
                  <a:srgbClr val="333333"/>
                </a:solidFill>
                <a:effectLst/>
                <a:latin typeface="TencentSans W7" panose="020C04030202040F0204" pitchFamily="34" charset="-122"/>
                <a:ea typeface="TencentSans W7" panose="020C04030202040F0204" pitchFamily="34" charset="-122"/>
              </a:rPr>
              <a:t>理论层面</a:t>
            </a:r>
            <a:endParaRPr lang="en-US" altLang="zh-CN" sz="2000" b="1" spc="0" dirty="0">
              <a:solidFill>
                <a:srgbClr val="333333"/>
              </a:solidFill>
              <a:effectLst/>
              <a:latin typeface="TencentSans W7" panose="020C04030202040F0204" pitchFamily="34" charset="-122"/>
              <a:ea typeface="TencentSans W7" panose="020C04030202040F0204" pitchFamily="34" charset="-122"/>
            </a:endParaRPr>
          </a:p>
          <a:p>
            <a:pPr marL="0" algn="l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r>
              <a:rPr lang="zh-CN" altLang="en-US" sz="1800" i="0" spc="0" dirty="0">
                <a:solidFill>
                  <a:srgbClr val="333333"/>
                </a:solidFill>
                <a:effectLst/>
                <a:latin typeface="system-ui"/>
              </a:rPr>
              <a:t>众多可投入方向，如何进行稳定性建设？</a:t>
            </a:r>
            <a:endParaRPr lang="en-US" altLang="zh-CN" sz="1800" i="0" spc="0" dirty="0">
              <a:solidFill>
                <a:srgbClr val="333333"/>
              </a:solidFill>
              <a:effectLst/>
              <a:latin typeface="system-ui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03D14AA1-EB46-3BAD-7E08-3F9B5E5F5EF0}"/>
              </a:ext>
            </a:extLst>
          </p:cNvPr>
          <p:cNvSpPr txBox="1"/>
          <p:nvPr/>
        </p:nvSpPr>
        <p:spPr>
          <a:xfrm>
            <a:off x="5582896" y="799977"/>
            <a:ext cx="6097978" cy="9587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r>
              <a:rPr lang="zh-CN" altLang="en-US" sz="2000" b="1" dirty="0">
                <a:solidFill>
                  <a:srgbClr val="333333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产品</a:t>
            </a:r>
            <a:r>
              <a:rPr lang="zh-CN" altLang="en-US" sz="2000" b="1" spc="0" dirty="0">
                <a:solidFill>
                  <a:srgbClr val="333333"/>
                </a:solidFill>
                <a:effectLst/>
                <a:latin typeface="TencentSans W7" panose="020C04030202040F0204" pitchFamily="34" charset="-122"/>
                <a:ea typeface="TencentSans W7" panose="020C04030202040F0204" pitchFamily="34" charset="-122"/>
              </a:rPr>
              <a:t>层面</a:t>
            </a:r>
            <a:endParaRPr lang="en-US" altLang="zh-CN" sz="2000" b="1" spc="0" dirty="0">
              <a:solidFill>
                <a:srgbClr val="333333"/>
              </a:solidFill>
              <a:effectLst/>
              <a:latin typeface="TencentSans W7" panose="020C04030202040F0204" pitchFamily="34" charset="-122"/>
              <a:ea typeface="TencentSans W7" panose="020C04030202040F0204" pitchFamily="34" charset="-122"/>
            </a:endParaRPr>
          </a:p>
          <a:p>
            <a:pPr marL="0" algn="l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altLang="zh-CN" sz="1600" dirty="0">
                <a:solidFill>
                  <a:srgbClr val="333333"/>
                </a:solidFill>
                <a:latin typeface="TencentSans W3" panose="020C04030202040F0204" pitchFamily="34" charset="-122"/>
                <a:ea typeface="TencentSans W3" panose="020C04030202040F0204" pitchFamily="34" charset="-122"/>
              </a:rPr>
              <a:t>SLO</a:t>
            </a:r>
            <a:r>
              <a:rPr lang="zh-CN" altLang="en-US" sz="1600" dirty="0">
                <a:solidFill>
                  <a:srgbClr val="333333"/>
                </a:solidFill>
                <a:latin typeface="TencentSans W3" panose="020C04030202040F0204" pitchFamily="34" charset="-122"/>
                <a:ea typeface="TencentSans W3" panose="020C04030202040F0204" pitchFamily="34" charset="-122"/>
              </a:rPr>
              <a:t>与</a:t>
            </a:r>
            <a:r>
              <a:rPr lang="en-US" altLang="zh-CN" sz="1600" dirty="0">
                <a:solidFill>
                  <a:srgbClr val="333333"/>
                </a:solidFill>
                <a:latin typeface="TencentSans W3" panose="020C04030202040F0204" pitchFamily="34" charset="-122"/>
                <a:ea typeface="TencentSans W3" panose="020C04030202040F0204" pitchFamily="34" charset="-122"/>
              </a:rPr>
              <a:t>On-Call</a:t>
            </a:r>
            <a:r>
              <a:rPr lang="zh-CN" altLang="en-US" sz="1600" dirty="0">
                <a:solidFill>
                  <a:srgbClr val="333333"/>
                </a:solidFill>
                <a:latin typeface="TencentSans W3" panose="020C04030202040F0204" pitchFamily="34" charset="-122"/>
                <a:ea typeface="TencentSans W3" panose="020C04030202040F0204" pitchFamily="34" charset="-122"/>
              </a:rPr>
              <a:t>在业界分别有一些产品或解决方案：</a:t>
            </a:r>
            <a:endParaRPr lang="en-US" altLang="zh-CN" sz="1600" dirty="0">
              <a:solidFill>
                <a:srgbClr val="333333"/>
              </a:solidFill>
              <a:latin typeface="TencentSans W3" panose="020C04030202040F0204" pitchFamily="34" charset="-122"/>
              <a:ea typeface="TencentSans W3" panose="020C04030202040F0204" pitchFamily="34" charset="-122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3F912B6F-D8D2-3335-A371-CA377473E817}"/>
              </a:ext>
            </a:extLst>
          </p:cNvPr>
          <p:cNvSpPr txBox="1"/>
          <p:nvPr/>
        </p:nvSpPr>
        <p:spPr>
          <a:xfrm>
            <a:off x="195895" y="4641231"/>
            <a:ext cx="5262448" cy="8664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zh-CN" altLang="en-US" sz="1600" spc="0" dirty="0">
                <a:solidFill>
                  <a:srgbClr val="333333"/>
                </a:solidFill>
                <a:effectLst/>
                <a:latin typeface="TencentSans W3" panose="020C04030202040F0204" pitchFamily="34" charset="-122"/>
                <a:ea typeface="TencentSans W3" panose="020C04030202040F0204" pitchFamily="34" charset="-122"/>
              </a:rPr>
              <a:t>核心目标</a:t>
            </a:r>
            <a:r>
              <a:rPr lang="zh-CN" altLang="en-US" sz="1600" dirty="0">
                <a:solidFill>
                  <a:srgbClr val="333333"/>
                </a:solidFill>
                <a:latin typeface="TencentSans W3" panose="020C04030202040F0204" pitchFamily="34" charset="-122"/>
                <a:ea typeface="TencentSans W3" panose="020C04030202040F0204" pitchFamily="34" charset="-122"/>
              </a:rPr>
              <a:t>：</a:t>
            </a:r>
            <a:r>
              <a:rPr lang="zh-CN" altLang="en-US" sz="1600" spc="0" dirty="0">
                <a:solidFill>
                  <a:srgbClr val="333333"/>
                </a:solidFill>
                <a:effectLst/>
                <a:latin typeface="TencentSans W3" panose="020C04030202040F0204" pitchFamily="34" charset="-122"/>
                <a:ea typeface="TencentSans W3" panose="020C04030202040F0204" pitchFamily="34" charset="-122"/>
              </a:rPr>
              <a:t>科学解决产品稳定性建设问题</a:t>
            </a:r>
            <a:endParaRPr lang="en-US" altLang="zh-CN" sz="1600" spc="0" dirty="0">
              <a:solidFill>
                <a:srgbClr val="333333"/>
              </a:solidFill>
              <a:effectLst/>
              <a:latin typeface="TencentSans W3" panose="020C04030202040F0204" pitchFamily="34" charset="-122"/>
              <a:ea typeface="TencentSans W3" panose="020C04030202040F0204" pitchFamily="34" charset="-122"/>
            </a:endParaRPr>
          </a:p>
          <a:p>
            <a:pPr marL="285750" indent="-285750" algn="l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333333"/>
                </a:solidFill>
                <a:latin typeface="TencentSans W3" panose="020C04030202040F0204" pitchFamily="34" charset="-122"/>
                <a:ea typeface="TencentSans W3" panose="020C04030202040F0204" pitchFamily="34" charset="-122"/>
              </a:rPr>
              <a:t>核心路径：</a:t>
            </a:r>
            <a:r>
              <a:rPr lang="zh-CN" altLang="en-US" sz="1600" spc="0" dirty="0">
                <a:solidFill>
                  <a:srgbClr val="333333"/>
                </a:solidFill>
                <a:effectLst/>
                <a:latin typeface="TencentSans W3" panose="020C04030202040F0204" pitchFamily="34" charset="-122"/>
                <a:ea typeface="TencentSans W3" panose="020C04030202040F0204" pitchFamily="34" charset="-122"/>
              </a:rPr>
              <a:t>基于</a:t>
            </a:r>
            <a:r>
              <a:rPr lang="en" altLang="zh-CN" sz="1600" spc="0" dirty="0">
                <a:solidFill>
                  <a:srgbClr val="333333"/>
                </a:solidFill>
                <a:effectLst/>
                <a:latin typeface="TencentSans W3" panose="020C04030202040F0204" pitchFamily="34" charset="-122"/>
                <a:ea typeface="TencentSans W3" panose="020C04030202040F0204" pitchFamily="34" charset="-122"/>
              </a:rPr>
              <a:t>SLO</a:t>
            </a:r>
            <a:r>
              <a:rPr lang="zh-CN" altLang="en-US" sz="1600" spc="0" dirty="0">
                <a:solidFill>
                  <a:srgbClr val="333333"/>
                </a:solidFill>
                <a:effectLst/>
                <a:latin typeface="TencentSans W3" panose="020C04030202040F0204" pitchFamily="34" charset="-122"/>
                <a:ea typeface="TencentSans W3" panose="020C04030202040F0204" pitchFamily="34" charset="-122"/>
              </a:rPr>
              <a:t>与</a:t>
            </a:r>
            <a:r>
              <a:rPr lang="en" altLang="zh-CN" sz="1600" spc="0" dirty="0">
                <a:solidFill>
                  <a:srgbClr val="333333"/>
                </a:solidFill>
                <a:effectLst/>
                <a:latin typeface="TencentSans W3" panose="020C04030202040F0204" pitchFamily="34" charset="-122"/>
                <a:ea typeface="TencentSans W3" panose="020C04030202040F0204" pitchFamily="34" charset="-122"/>
              </a:rPr>
              <a:t>On-Call</a:t>
            </a:r>
            <a:r>
              <a:rPr lang="zh-CN" altLang="en-US" sz="1600" spc="0" dirty="0">
                <a:solidFill>
                  <a:srgbClr val="333333"/>
                </a:solidFill>
                <a:effectLst/>
                <a:latin typeface="TencentSans W3" panose="020C04030202040F0204" pitchFamily="34" charset="-122"/>
                <a:ea typeface="TencentSans W3" panose="020C04030202040F0204" pitchFamily="34" charset="-122"/>
              </a:rPr>
              <a:t>的质量运营</a:t>
            </a:r>
            <a:r>
              <a:rPr lang="zh-CN" altLang="en-US" sz="1600" dirty="0">
                <a:solidFill>
                  <a:srgbClr val="333333"/>
                </a:solidFill>
                <a:latin typeface="TencentSans W3" panose="020C04030202040F0204" pitchFamily="34" charset="-122"/>
                <a:ea typeface="TencentSans W3" panose="020C04030202040F0204" pitchFamily="34" charset="-122"/>
              </a:rPr>
              <a:t>体系</a:t>
            </a:r>
            <a:endParaRPr lang="en-US" altLang="zh-CN" sz="1600" spc="0" dirty="0">
              <a:solidFill>
                <a:srgbClr val="333333"/>
              </a:solidFill>
              <a:effectLst/>
              <a:latin typeface="TencentSans W3" panose="020C04030202040F0204" pitchFamily="34" charset="-122"/>
              <a:ea typeface="TencentSans W3" panose="020C04030202040F0204" pitchFamily="34" charset="-122"/>
            </a:endParaRPr>
          </a:p>
        </p:txBody>
      </p:sp>
      <p:pic>
        <p:nvPicPr>
          <p:cNvPr id="34" name="图片 33">
            <a:extLst>
              <a:ext uri="{FF2B5EF4-FFF2-40B4-BE49-F238E27FC236}">
                <a16:creationId xmlns:a16="http://schemas.microsoft.com/office/drawing/2014/main" id="{10E9EEE5-455A-1E50-FC32-6473E7EF28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407" y="2022263"/>
            <a:ext cx="2553831" cy="2490302"/>
          </a:xfrm>
          <a:prstGeom prst="rect">
            <a:avLst/>
          </a:prstGeom>
        </p:spPr>
      </p:pic>
      <p:cxnSp>
        <p:nvCxnSpPr>
          <p:cNvPr id="35" name="直线连接符 34">
            <a:extLst>
              <a:ext uri="{FF2B5EF4-FFF2-40B4-BE49-F238E27FC236}">
                <a16:creationId xmlns:a16="http://schemas.microsoft.com/office/drawing/2014/main" id="{E69B0AD3-D71F-7C2A-78C0-70B592794368}"/>
              </a:ext>
            </a:extLst>
          </p:cNvPr>
          <p:cNvCxnSpPr>
            <a:cxnSpLocks/>
          </p:cNvCxnSpPr>
          <p:nvPr/>
        </p:nvCxnSpPr>
        <p:spPr>
          <a:xfrm>
            <a:off x="5452593" y="799977"/>
            <a:ext cx="0" cy="578088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4564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背景图案&#10;&#10;低可信度描述已自动生成">
            <a:extLst>
              <a:ext uri="{FF2B5EF4-FFF2-40B4-BE49-F238E27FC236}">
                <a16:creationId xmlns:a16="http://schemas.microsoft.com/office/drawing/2014/main" id="{FE92FE33-E324-350A-9231-5A70BFED92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5811" cy="6858000"/>
          </a:xfrm>
          <a:prstGeom prst="rect">
            <a:avLst/>
          </a:prstGeom>
        </p:spPr>
      </p:pic>
      <p:sp>
        <p:nvSpPr>
          <p:cNvPr id="3" name="任意多边形 87">
            <a:extLst>
              <a:ext uri="{FF2B5EF4-FFF2-40B4-BE49-F238E27FC236}">
                <a16:creationId xmlns:a16="http://schemas.microsoft.com/office/drawing/2014/main" id="{21672D8E-87D6-E424-0711-31A5BF9F8684}"/>
              </a:ext>
            </a:extLst>
          </p:cNvPr>
          <p:cNvSpPr/>
          <p:nvPr/>
        </p:nvSpPr>
        <p:spPr>
          <a:xfrm>
            <a:off x="0" y="4610469"/>
            <a:ext cx="12192000" cy="2136321"/>
          </a:xfrm>
          <a:custGeom>
            <a:avLst/>
            <a:gdLst>
              <a:gd name="connsiteX0" fmla="*/ 0 w 12192000"/>
              <a:gd name="connsiteY0" fmla="*/ 0 h 2136321"/>
              <a:gd name="connsiteX1" fmla="*/ 6088796 w 12192000"/>
              <a:gd name="connsiteY1" fmla="*/ 589156 h 2136321"/>
              <a:gd name="connsiteX2" fmla="*/ 6088796 w 12192000"/>
              <a:gd name="connsiteY2" fmla="*/ 590550 h 2136321"/>
              <a:gd name="connsiteX3" fmla="*/ 6096000 w 12192000"/>
              <a:gd name="connsiteY3" fmla="*/ 589853 h 2136321"/>
              <a:gd name="connsiteX4" fmla="*/ 6103204 w 12192000"/>
              <a:gd name="connsiteY4" fmla="*/ 590550 h 2136321"/>
              <a:gd name="connsiteX5" fmla="*/ 6103204 w 12192000"/>
              <a:gd name="connsiteY5" fmla="*/ 589156 h 2136321"/>
              <a:gd name="connsiteX6" fmla="*/ 12192000 w 12192000"/>
              <a:gd name="connsiteY6" fmla="*/ 0 h 2136321"/>
              <a:gd name="connsiteX7" fmla="*/ 12192000 w 12192000"/>
              <a:gd name="connsiteY7" fmla="*/ 2136321 h 2136321"/>
              <a:gd name="connsiteX8" fmla="*/ 0 w 12192000"/>
              <a:gd name="connsiteY8" fmla="*/ 2136321 h 21363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2136321">
                <a:moveTo>
                  <a:pt x="0" y="0"/>
                </a:moveTo>
                <a:lnTo>
                  <a:pt x="6088796" y="589156"/>
                </a:lnTo>
                <a:lnTo>
                  <a:pt x="6088796" y="590550"/>
                </a:lnTo>
                <a:lnTo>
                  <a:pt x="6096000" y="589853"/>
                </a:lnTo>
                <a:lnTo>
                  <a:pt x="6103204" y="590550"/>
                </a:lnTo>
                <a:lnTo>
                  <a:pt x="6103204" y="589156"/>
                </a:lnTo>
                <a:lnTo>
                  <a:pt x="12192000" y="0"/>
                </a:lnTo>
                <a:lnTo>
                  <a:pt x="12192000" y="2136321"/>
                </a:lnTo>
                <a:lnTo>
                  <a:pt x="0" y="2136321"/>
                </a:lnTo>
                <a:close/>
              </a:path>
            </a:pathLst>
          </a:custGeom>
          <a:solidFill>
            <a:srgbClr val="F8DA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Normal" panose="020B04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4" name="任意多边形 86">
            <a:extLst>
              <a:ext uri="{FF2B5EF4-FFF2-40B4-BE49-F238E27FC236}">
                <a16:creationId xmlns:a16="http://schemas.microsoft.com/office/drawing/2014/main" id="{E646A004-35C9-140D-4E89-C55F4BD1489D}"/>
              </a:ext>
            </a:extLst>
          </p:cNvPr>
          <p:cNvSpPr/>
          <p:nvPr/>
        </p:nvSpPr>
        <p:spPr>
          <a:xfrm>
            <a:off x="0" y="4721680"/>
            <a:ext cx="12192000" cy="2136321"/>
          </a:xfrm>
          <a:custGeom>
            <a:avLst/>
            <a:gdLst>
              <a:gd name="connsiteX0" fmla="*/ 0 w 12192000"/>
              <a:gd name="connsiteY0" fmla="*/ 0 h 2136321"/>
              <a:gd name="connsiteX1" fmla="*/ 6088796 w 12192000"/>
              <a:gd name="connsiteY1" fmla="*/ 589156 h 2136321"/>
              <a:gd name="connsiteX2" fmla="*/ 6088796 w 12192000"/>
              <a:gd name="connsiteY2" fmla="*/ 590550 h 2136321"/>
              <a:gd name="connsiteX3" fmla="*/ 6096000 w 12192000"/>
              <a:gd name="connsiteY3" fmla="*/ 589853 h 2136321"/>
              <a:gd name="connsiteX4" fmla="*/ 6103204 w 12192000"/>
              <a:gd name="connsiteY4" fmla="*/ 590550 h 2136321"/>
              <a:gd name="connsiteX5" fmla="*/ 6103204 w 12192000"/>
              <a:gd name="connsiteY5" fmla="*/ 589156 h 2136321"/>
              <a:gd name="connsiteX6" fmla="*/ 12192000 w 12192000"/>
              <a:gd name="connsiteY6" fmla="*/ 0 h 2136321"/>
              <a:gd name="connsiteX7" fmla="*/ 12192000 w 12192000"/>
              <a:gd name="connsiteY7" fmla="*/ 2136321 h 2136321"/>
              <a:gd name="connsiteX8" fmla="*/ 0 w 12192000"/>
              <a:gd name="connsiteY8" fmla="*/ 2136321 h 21363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2136321">
                <a:moveTo>
                  <a:pt x="0" y="0"/>
                </a:moveTo>
                <a:lnTo>
                  <a:pt x="6088796" y="589156"/>
                </a:lnTo>
                <a:lnTo>
                  <a:pt x="6088796" y="590550"/>
                </a:lnTo>
                <a:lnTo>
                  <a:pt x="6096000" y="589853"/>
                </a:lnTo>
                <a:lnTo>
                  <a:pt x="6103204" y="590550"/>
                </a:lnTo>
                <a:lnTo>
                  <a:pt x="6103204" y="589156"/>
                </a:lnTo>
                <a:lnTo>
                  <a:pt x="12192000" y="0"/>
                </a:lnTo>
                <a:lnTo>
                  <a:pt x="12192000" y="2136321"/>
                </a:lnTo>
                <a:lnTo>
                  <a:pt x="0" y="2136321"/>
                </a:lnTo>
                <a:close/>
              </a:path>
            </a:pathLst>
          </a:custGeom>
          <a:gradFill flip="none" rotWithShape="1">
            <a:gsLst>
              <a:gs pos="0">
                <a:srgbClr val="E90A05"/>
              </a:gs>
              <a:gs pos="73000">
                <a:srgbClr val="A80804"/>
              </a:gs>
            </a:gsLst>
            <a:path path="circle">
              <a:fillToRect r="100000" b="100000"/>
            </a:path>
            <a:tileRect l="-100000" t="-100000"/>
          </a:gradFill>
          <a:ln w="57150">
            <a:noFill/>
          </a:ln>
          <a:effectLst>
            <a:outerShdw blurRad="203200" dist="76200" dir="5400000" sx="96000" sy="96000" algn="t" rotWithShape="0">
              <a:srgbClr val="A80804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</a:pPr>
            <a:endParaRPr lang="zh-CN" altLang="en-US" sz="1600" dirty="0">
              <a:gradFill>
                <a:gsLst>
                  <a:gs pos="5000">
                    <a:srgbClr val="BC1E1E"/>
                  </a:gs>
                  <a:gs pos="100000">
                    <a:srgbClr val="771313"/>
                  </a:gs>
                </a:gsLst>
                <a:lin ang="4800000" scaled="0"/>
              </a:gra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867E8A5-120E-0099-9D98-35D1FD1D5BFE}"/>
              </a:ext>
            </a:extLst>
          </p:cNvPr>
          <p:cNvSpPr txBox="1"/>
          <p:nvPr/>
        </p:nvSpPr>
        <p:spPr>
          <a:xfrm>
            <a:off x="3355506" y="-295281"/>
            <a:ext cx="5480988" cy="64479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1300" dirty="0">
                <a:ln>
                  <a:gradFill>
                    <a:gsLst>
                      <a:gs pos="0">
                        <a:srgbClr val="A5300F">
                          <a:alpha val="32000"/>
                        </a:srgbClr>
                      </a:gs>
                      <a:gs pos="87000">
                        <a:srgbClr val="A5300F">
                          <a:alpha val="3000"/>
                        </a:srgbClr>
                      </a:gs>
                    </a:gsLst>
                    <a:lin ang="5400000" scaled="1"/>
                  </a:gradFill>
                </a:ln>
                <a:noFill/>
                <a:latin typeface="思源宋体" panose="02020400000000000000" pitchFamily="18" charset="-122"/>
                <a:ea typeface="思源宋体" panose="02020400000000000000" pitchFamily="18" charset="-122"/>
                <a:sym typeface="思源黑体 CN Normal" panose="020B0400000000000000" pitchFamily="34" charset="-122"/>
              </a:rPr>
              <a:t>贰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79CEA0F-2AF2-3A34-97FB-4F6864203B18}"/>
              </a:ext>
            </a:extLst>
          </p:cNvPr>
          <p:cNvSpPr txBox="1"/>
          <p:nvPr/>
        </p:nvSpPr>
        <p:spPr>
          <a:xfrm>
            <a:off x="624965" y="3080330"/>
            <a:ext cx="11184176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b="1" spc="3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76200" dist="38100" dir="2700000" algn="tl" rotWithShape="0">
                    <a:schemeClr val="tx1">
                      <a:lumMod val="75000"/>
                      <a:lumOff val="25000"/>
                      <a:alpha val="21000"/>
                    </a:schemeClr>
                  </a:outerShdw>
                  <a:reflection blurRad="127000" stA="24000" endPos="28000" dist="29997" dir="5400000" sy="-100000" algn="bl" rotWithShape="0"/>
                </a:effectLst>
                <a:latin typeface="Microsoft YaHei" panose="020B0503020204020204" pitchFamily="34" charset="-122"/>
                <a:ea typeface="Microsoft YaHei" panose="020B0503020204020204" pitchFamily="34" charset="-122"/>
                <a:sym typeface="思源黑体 CN Normal" panose="020B0400000000000000" pitchFamily="34" charset="-122"/>
              </a:rPr>
              <a:t>基于</a:t>
            </a:r>
            <a:r>
              <a:rPr lang="en-US" altLang="zh-CN" sz="4400" b="1" spc="3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76200" dist="38100" dir="2700000" algn="tl" rotWithShape="0">
                    <a:schemeClr val="tx1">
                      <a:lumMod val="75000"/>
                      <a:lumOff val="25000"/>
                      <a:alpha val="21000"/>
                    </a:schemeClr>
                  </a:outerShdw>
                  <a:reflection blurRad="127000" stA="24000" endPos="28000" dist="29997" dir="5400000" sy="-100000" algn="bl" rotWithShape="0"/>
                </a:effectLst>
                <a:latin typeface="Microsoft YaHei" panose="020B0503020204020204" pitchFamily="34" charset="-122"/>
                <a:ea typeface="Microsoft YaHei" panose="020B0503020204020204" pitchFamily="34" charset="-122"/>
                <a:sym typeface="思源黑体 CN Normal" panose="020B0400000000000000" pitchFamily="34" charset="-122"/>
              </a:rPr>
              <a:t>SLO</a:t>
            </a:r>
            <a:r>
              <a:rPr lang="zh-CN" altLang="en-US" sz="4400" b="1" spc="3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76200" dist="38100" dir="2700000" algn="tl" rotWithShape="0">
                    <a:schemeClr val="tx1">
                      <a:lumMod val="75000"/>
                      <a:lumOff val="25000"/>
                      <a:alpha val="21000"/>
                    </a:schemeClr>
                  </a:outerShdw>
                  <a:reflection blurRad="127000" stA="24000" endPos="28000" dist="29997" dir="5400000" sy="-100000" algn="bl" rotWithShape="0"/>
                </a:effectLst>
                <a:latin typeface="Microsoft YaHei" panose="020B0503020204020204" pitchFamily="34" charset="-122"/>
                <a:ea typeface="Microsoft YaHei" panose="020B0503020204020204" pitchFamily="34" charset="-122"/>
                <a:sym typeface="思源黑体 CN Normal" panose="020B0400000000000000" pitchFamily="34" charset="-122"/>
              </a:rPr>
              <a:t>与</a:t>
            </a:r>
            <a:r>
              <a:rPr lang="en-US" altLang="zh-CN" sz="4400" b="1" spc="3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76200" dist="38100" dir="2700000" algn="tl" rotWithShape="0">
                    <a:schemeClr val="tx1">
                      <a:lumMod val="75000"/>
                      <a:lumOff val="25000"/>
                      <a:alpha val="21000"/>
                    </a:schemeClr>
                  </a:outerShdw>
                  <a:reflection blurRad="127000" stA="24000" endPos="28000" dist="29997" dir="5400000" sy="-100000" algn="bl" rotWithShape="0"/>
                </a:effectLst>
                <a:latin typeface="Microsoft YaHei" panose="020B0503020204020204" pitchFamily="34" charset="-122"/>
                <a:ea typeface="Microsoft YaHei" panose="020B0503020204020204" pitchFamily="34" charset="-122"/>
                <a:sym typeface="思源黑体 CN Normal" panose="020B0400000000000000" pitchFamily="34" charset="-122"/>
              </a:rPr>
              <a:t>On-Call</a:t>
            </a:r>
            <a:r>
              <a:rPr lang="zh-CN" altLang="en-US" sz="4400" b="1" spc="3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76200" dist="38100" dir="2700000" algn="tl" rotWithShape="0">
                    <a:schemeClr val="tx1">
                      <a:lumMod val="75000"/>
                      <a:lumOff val="25000"/>
                      <a:alpha val="21000"/>
                    </a:schemeClr>
                  </a:outerShdw>
                  <a:reflection blurRad="127000" stA="24000" endPos="28000" dist="29997" dir="5400000" sy="-100000" algn="bl" rotWithShape="0"/>
                </a:effectLst>
                <a:latin typeface="Microsoft YaHei" panose="020B0503020204020204" pitchFamily="34" charset="-122"/>
                <a:ea typeface="Microsoft YaHei" panose="020B0503020204020204" pitchFamily="34" charset="-122"/>
                <a:sym typeface="思源黑体 CN Normal" panose="020B0400000000000000" pitchFamily="34" charset="-122"/>
              </a:rPr>
              <a:t>的质量运营体系</a:t>
            </a: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25B8E1D6-9CF4-1563-625C-04F604482B4B}"/>
              </a:ext>
            </a:extLst>
          </p:cNvPr>
          <p:cNvSpPr/>
          <p:nvPr/>
        </p:nvSpPr>
        <p:spPr>
          <a:xfrm>
            <a:off x="5623412" y="1839874"/>
            <a:ext cx="945175" cy="945175"/>
          </a:xfrm>
          <a:prstGeom prst="ellipse">
            <a:avLst/>
          </a:prstGeom>
          <a:gradFill flip="none" rotWithShape="1">
            <a:gsLst>
              <a:gs pos="2655">
                <a:srgbClr val="BE0704">
                  <a:lumMod val="62000"/>
                  <a:lumOff val="38000"/>
                </a:srgbClr>
              </a:gs>
              <a:gs pos="65000">
                <a:srgbClr val="A80804"/>
              </a:gs>
            </a:gsLst>
            <a:path path="circle">
              <a:fillToRect r="100000" b="100000"/>
            </a:path>
            <a:tileRect l="-100000" t="-100000"/>
          </a:gradFill>
          <a:ln w="57150">
            <a:gradFill>
              <a:gsLst>
                <a:gs pos="0">
                  <a:srgbClr val="FEF3EB"/>
                </a:gs>
                <a:gs pos="100000">
                  <a:srgbClr val="F4B285"/>
                </a:gs>
              </a:gsLst>
              <a:lin ang="5400000" scaled="1"/>
            </a:gradFill>
          </a:ln>
          <a:effectLst>
            <a:outerShdw blurRad="203200" dist="76200" dir="5400000" sx="96000" sy="96000" algn="t" rotWithShape="0">
              <a:srgbClr val="A80804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</a:pPr>
            <a:endParaRPr lang="zh-CN" altLang="en-US" sz="1600" dirty="0">
              <a:solidFill>
                <a:schemeClr val="bg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FB406CF-A658-C4CE-6328-7FFC6EC95D89}"/>
              </a:ext>
            </a:extLst>
          </p:cNvPr>
          <p:cNvSpPr txBox="1"/>
          <p:nvPr/>
        </p:nvSpPr>
        <p:spPr>
          <a:xfrm>
            <a:off x="5750392" y="2020074"/>
            <a:ext cx="6912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3200" b="1">
                <a:solidFill>
                  <a:srgbClr val="D9C693"/>
                </a:solidFill>
                <a:effectLst>
                  <a:outerShdw blurRad="76200" dist="63500" dir="2700000" algn="tl">
                    <a:srgbClr val="76934B">
                      <a:alpha val="9000"/>
                    </a:srgbClr>
                  </a:outerShdw>
                  <a:reflection blurRad="63500" stA="50000" endA="300" endPos="29000" dist="29997" dir="5400000" sy="-100000" algn="bl" rotWithShape="0"/>
                </a:effectLst>
                <a:latin typeface="思源宋体" panose="02020400000000000000" pitchFamily="18" charset="-122"/>
                <a:ea typeface="思源宋体" panose="02020400000000000000" pitchFamily="18" charset="-122"/>
              </a:defRPr>
            </a:lvl1pPr>
          </a:lstStyle>
          <a:p>
            <a:r>
              <a:rPr lang="en-US" altLang="zh-CN" dirty="0">
                <a:gradFill>
                  <a:gsLst>
                    <a:gs pos="0">
                      <a:srgbClr val="FEF3EB"/>
                    </a:gs>
                    <a:gs pos="100000">
                      <a:srgbClr val="F4B285"/>
                    </a:gs>
                  </a:gsLst>
                  <a:lin ang="5400000" scaled="1"/>
                </a:gradFill>
                <a:latin typeface="Microsoft YaHei" panose="020B0503020204020204" pitchFamily="34" charset="-122"/>
                <a:ea typeface="Microsoft YaHei" panose="020B0503020204020204" pitchFamily="34" charset="-122"/>
                <a:sym typeface="思源黑体 CN Normal" panose="020B0400000000000000" pitchFamily="34" charset="-122"/>
              </a:rPr>
              <a:t>02</a:t>
            </a:r>
          </a:p>
        </p:txBody>
      </p:sp>
    </p:spTree>
    <p:extLst>
      <p:ext uri="{BB962C8B-B14F-4D97-AF65-F5344CB8AC3E}">
        <p14:creationId xmlns:p14="http://schemas.microsoft.com/office/powerpoint/2010/main" val="18694057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21">
            <a:extLst>
              <a:ext uri="{FF2B5EF4-FFF2-40B4-BE49-F238E27FC236}">
                <a16:creationId xmlns:a16="http://schemas.microsoft.com/office/drawing/2014/main" id="{5D0D3E3C-FC5C-92A0-587E-9581B5AE4D82}"/>
              </a:ext>
            </a:extLst>
          </p:cNvPr>
          <p:cNvSpPr txBox="1"/>
          <p:nvPr/>
        </p:nvSpPr>
        <p:spPr>
          <a:xfrm>
            <a:off x="1051492" y="225070"/>
            <a:ext cx="5795356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2400" b="1" spc="300" dirty="0">
                <a:ln w="15875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76200" dist="38100" dir="2700000" algn="tl" rotWithShape="0">
                    <a:schemeClr val="tx1">
                      <a:lumMod val="75000"/>
                      <a:lumOff val="25000"/>
                      <a:alpha val="21000"/>
                    </a:schemeClr>
                  </a:outerShdw>
                  <a:reflection blurRad="127000" stA="24000" endPos="28000" dist="29997" dir="5400000" sy="-100000" algn="bl" rotWithShape="0"/>
                </a:effectLst>
                <a:latin typeface="Microsoft YaHei" panose="020B0503020204020204" pitchFamily="34" charset="-122"/>
                <a:ea typeface="Microsoft YaHei" panose="020B0503020204020204" pitchFamily="34" charset="-122"/>
                <a:sym typeface="思源黑体 CN Normal" panose="020B0400000000000000" pitchFamily="34" charset="-122"/>
              </a:rPr>
              <a:t>基于</a:t>
            </a:r>
            <a:r>
              <a:rPr lang="en-US" altLang="zh-CN" sz="2400" b="1" spc="300" dirty="0">
                <a:ln w="15875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76200" dist="38100" dir="2700000" algn="tl" rotWithShape="0">
                    <a:schemeClr val="tx1">
                      <a:lumMod val="75000"/>
                      <a:lumOff val="25000"/>
                      <a:alpha val="21000"/>
                    </a:schemeClr>
                  </a:outerShdw>
                  <a:reflection blurRad="127000" stA="24000" endPos="28000" dist="29997" dir="5400000" sy="-100000" algn="bl" rotWithShape="0"/>
                </a:effectLst>
                <a:latin typeface="Microsoft YaHei" panose="020B0503020204020204" pitchFamily="34" charset="-122"/>
                <a:ea typeface="Microsoft YaHei" panose="020B0503020204020204" pitchFamily="34" charset="-122"/>
                <a:sym typeface="思源黑体 CN Normal" panose="020B0400000000000000" pitchFamily="34" charset="-122"/>
              </a:rPr>
              <a:t>SLO</a:t>
            </a:r>
            <a:r>
              <a:rPr lang="zh-CN" altLang="en-US" sz="2400" b="1" spc="300" dirty="0">
                <a:ln w="15875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76200" dist="38100" dir="2700000" algn="tl" rotWithShape="0">
                    <a:schemeClr val="tx1">
                      <a:lumMod val="75000"/>
                      <a:lumOff val="25000"/>
                      <a:alpha val="21000"/>
                    </a:schemeClr>
                  </a:outerShdw>
                  <a:reflection blurRad="127000" stA="24000" endPos="28000" dist="29997" dir="5400000" sy="-100000" algn="bl" rotWithShape="0"/>
                </a:effectLst>
                <a:latin typeface="Microsoft YaHei" panose="020B0503020204020204" pitchFamily="34" charset="-122"/>
                <a:ea typeface="Microsoft YaHei" panose="020B0503020204020204" pitchFamily="34" charset="-122"/>
                <a:sym typeface="思源黑体 CN Normal" panose="020B0400000000000000" pitchFamily="34" charset="-122"/>
              </a:rPr>
              <a:t>与</a:t>
            </a:r>
            <a:r>
              <a:rPr lang="en-US" altLang="zh-CN" sz="2400" b="1" spc="300" dirty="0">
                <a:ln w="15875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76200" dist="38100" dir="2700000" algn="tl" rotWithShape="0">
                    <a:schemeClr val="tx1">
                      <a:lumMod val="75000"/>
                      <a:lumOff val="25000"/>
                      <a:alpha val="21000"/>
                    </a:schemeClr>
                  </a:outerShdw>
                  <a:reflection blurRad="127000" stA="24000" endPos="28000" dist="29997" dir="5400000" sy="-100000" algn="bl" rotWithShape="0"/>
                </a:effectLst>
                <a:latin typeface="Microsoft YaHei" panose="020B0503020204020204" pitchFamily="34" charset="-122"/>
                <a:ea typeface="Microsoft YaHei" panose="020B0503020204020204" pitchFamily="34" charset="-122"/>
                <a:sym typeface="思源黑体 CN Normal" panose="020B0400000000000000" pitchFamily="34" charset="-122"/>
              </a:rPr>
              <a:t>On-Call</a:t>
            </a:r>
            <a:r>
              <a:rPr lang="zh-CN" altLang="en-US" sz="2400" b="1" spc="300" dirty="0">
                <a:ln w="15875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76200" dist="38100" dir="2700000" algn="tl" rotWithShape="0">
                    <a:schemeClr val="tx1">
                      <a:lumMod val="75000"/>
                      <a:lumOff val="25000"/>
                      <a:alpha val="21000"/>
                    </a:schemeClr>
                  </a:outerShdw>
                  <a:reflection blurRad="127000" stA="24000" endPos="28000" dist="29997" dir="5400000" sy="-100000" algn="bl" rotWithShape="0"/>
                </a:effectLst>
                <a:latin typeface="Microsoft YaHei" panose="020B0503020204020204" pitchFamily="34" charset="-122"/>
                <a:ea typeface="Microsoft YaHei" panose="020B0503020204020204" pitchFamily="34" charset="-122"/>
                <a:sym typeface="思源黑体 CN Normal" panose="020B0400000000000000" pitchFamily="34" charset="-122"/>
              </a:rPr>
              <a:t>的质量运营体系</a:t>
            </a:r>
            <a:endParaRPr lang="zh-CN" altLang="en-US" sz="2400" b="1" spc="30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76200" dist="38100" dir="2700000" algn="tl" rotWithShape="0">
                  <a:schemeClr val="tx1">
                    <a:lumMod val="75000"/>
                    <a:lumOff val="25000"/>
                    <a:alpha val="21000"/>
                  </a:schemeClr>
                </a:outerShdw>
                <a:reflection blurRad="127000" stA="24000" endPos="28000" dist="29997" dir="5400000" sy="-100000" algn="bl" rotWithShape="0"/>
              </a:effectLst>
              <a:latin typeface="Microsoft YaHei" panose="020B0503020204020204" pitchFamily="34" charset="-122"/>
              <a:ea typeface="Microsoft YaHei" panose="020B0503020204020204" pitchFamily="34" charset="-122"/>
              <a:sym typeface="思源黑体 CN Normal" panose="020B0400000000000000" pitchFamily="34" charset="-122"/>
            </a:endParaRPr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DA7842DA-58EE-6E7D-0894-44D6C9363D0C}"/>
              </a:ext>
            </a:extLst>
          </p:cNvPr>
          <p:cNvGrpSpPr/>
          <p:nvPr/>
        </p:nvGrpSpPr>
        <p:grpSpPr>
          <a:xfrm>
            <a:off x="0" y="225071"/>
            <a:ext cx="968770" cy="461665"/>
            <a:chOff x="0" y="229376"/>
            <a:chExt cx="1065467" cy="544011"/>
          </a:xfrm>
        </p:grpSpPr>
        <p:sp>
          <p:nvSpPr>
            <p:cNvPr id="20" name="任意多边形 61">
              <a:extLst>
                <a:ext uri="{FF2B5EF4-FFF2-40B4-BE49-F238E27FC236}">
                  <a16:creationId xmlns:a16="http://schemas.microsoft.com/office/drawing/2014/main" id="{AF6B3DD4-E0D9-702C-932A-618B2A01D030}"/>
                </a:ext>
              </a:extLst>
            </p:cNvPr>
            <p:cNvSpPr/>
            <p:nvPr/>
          </p:nvSpPr>
          <p:spPr>
            <a:xfrm rot="16200000" flipH="1">
              <a:off x="260729" y="-31352"/>
              <a:ext cx="544010" cy="1065467"/>
            </a:xfrm>
            <a:custGeom>
              <a:avLst/>
              <a:gdLst>
                <a:gd name="connsiteX0" fmla="*/ 0 w 544010"/>
                <a:gd name="connsiteY0" fmla="*/ 0 h 1065467"/>
                <a:gd name="connsiteX1" fmla="*/ 0 w 544010"/>
                <a:gd name="connsiteY1" fmla="*/ 750102 h 1065467"/>
                <a:gd name="connsiteX2" fmla="*/ 271684 w 544010"/>
                <a:gd name="connsiteY2" fmla="*/ 1064723 h 1065467"/>
                <a:gd name="connsiteX3" fmla="*/ 271684 w 544010"/>
                <a:gd name="connsiteY3" fmla="*/ 1065467 h 1065467"/>
                <a:gd name="connsiteX4" fmla="*/ 272005 w 544010"/>
                <a:gd name="connsiteY4" fmla="*/ 1065095 h 1065467"/>
                <a:gd name="connsiteX5" fmla="*/ 272327 w 544010"/>
                <a:gd name="connsiteY5" fmla="*/ 1065467 h 1065467"/>
                <a:gd name="connsiteX6" fmla="*/ 272327 w 544010"/>
                <a:gd name="connsiteY6" fmla="*/ 1064723 h 1065467"/>
                <a:gd name="connsiteX7" fmla="*/ 544010 w 544010"/>
                <a:gd name="connsiteY7" fmla="*/ 750102 h 1065467"/>
                <a:gd name="connsiteX8" fmla="*/ 544010 w 544010"/>
                <a:gd name="connsiteY8" fmla="*/ 0 h 1065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4010" h="1065467">
                  <a:moveTo>
                    <a:pt x="0" y="0"/>
                  </a:moveTo>
                  <a:lnTo>
                    <a:pt x="0" y="750102"/>
                  </a:lnTo>
                  <a:lnTo>
                    <a:pt x="271684" y="1064723"/>
                  </a:lnTo>
                  <a:lnTo>
                    <a:pt x="271684" y="1065467"/>
                  </a:lnTo>
                  <a:lnTo>
                    <a:pt x="272005" y="1065095"/>
                  </a:lnTo>
                  <a:lnTo>
                    <a:pt x="272327" y="1065467"/>
                  </a:lnTo>
                  <a:lnTo>
                    <a:pt x="272327" y="1064723"/>
                  </a:lnTo>
                  <a:lnTo>
                    <a:pt x="544010" y="750102"/>
                  </a:lnTo>
                  <a:lnTo>
                    <a:pt x="544010" y="0"/>
                  </a:lnTo>
                  <a:close/>
                </a:path>
              </a:pathLst>
            </a:custGeom>
            <a:solidFill>
              <a:srgbClr val="F8DA9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latin typeface="思源黑体 CN Normal" panose="020B0400000000000000" pitchFamily="34" charset="-122"/>
                <a:ea typeface="思源黑体 CN Medium" panose="020B0600000000000000" pitchFamily="34" charset="-122"/>
                <a:sym typeface="思源黑体 CN Normal" panose="020B0400000000000000" pitchFamily="34" charset="-122"/>
              </a:endParaRPr>
            </a:p>
          </p:txBody>
        </p:sp>
        <p:sp>
          <p:nvSpPr>
            <p:cNvPr id="21" name="任意多边形 63">
              <a:extLst>
                <a:ext uri="{FF2B5EF4-FFF2-40B4-BE49-F238E27FC236}">
                  <a16:creationId xmlns:a16="http://schemas.microsoft.com/office/drawing/2014/main" id="{0825993B-5E54-5488-DB79-2B2A4E9AB572}"/>
                </a:ext>
              </a:extLst>
            </p:cNvPr>
            <p:cNvSpPr/>
            <p:nvPr/>
          </p:nvSpPr>
          <p:spPr>
            <a:xfrm rot="16200000" flipH="1">
              <a:off x="223473" y="5903"/>
              <a:ext cx="544010" cy="990956"/>
            </a:xfrm>
            <a:custGeom>
              <a:avLst/>
              <a:gdLst>
                <a:gd name="connsiteX0" fmla="*/ 0 w 544010"/>
                <a:gd name="connsiteY0" fmla="*/ 0 h 990956"/>
                <a:gd name="connsiteX1" fmla="*/ 0 w 544010"/>
                <a:gd name="connsiteY1" fmla="*/ 675591 h 990956"/>
                <a:gd name="connsiteX2" fmla="*/ 271684 w 544010"/>
                <a:gd name="connsiteY2" fmla="*/ 990212 h 990956"/>
                <a:gd name="connsiteX3" fmla="*/ 271684 w 544010"/>
                <a:gd name="connsiteY3" fmla="*/ 990956 h 990956"/>
                <a:gd name="connsiteX4" fmla="*/ 272005 w 544010"/>
                <a:gd name="connsiteY4" fmla="*/ 990584 h 990956"/>
                <a:gd name="connsiteX5" fmla="*/ 272327 w 544010"/>
                <a:gd name="connsiteY5" fmla="*/ 990956 h 990956"/>
                <a:gd name="connsiteX6" fmla="*/ 272327 w 544010"/>
                <a:gd name="connsiteY6" fmla="*/ 990212 h 990956"/>
                <a:gd name="connsiteX7" fmla="*/ 544010 w 544010"/>
                <a:gd name="connsiteY7" fmla="*/ 675591 h 990956"/>
                <a:gd name="connsiteX8" fmla="*/ 544010 w 544010"/>
                <a:gd name="connsiteY8" fmla="*/ 0 h 990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4010" h="990956">
                  <a:moveTo>
                    <a:pt x="0" y="0"/>
                  </a:moveTo>
                  <a:lnTo>
                    <a:pt x="0" y="675591"/>
                  </a:lnTo>
                  <a:lnTo>
                    <a:pt x="271684" y="990212"/>
                  </a:lnTo>
                  <a:lnTo>
                    <a:pt x="271684" y="990956"/>
                  </a:lnTo>
                  <a:lnTo>
                    <a:pt x="272005" y="990584"/>
                  </a:lnTo>
                  <a:lnTo>
                    <a:pt x="272327" y="990956"/>
                  </a:lnTo>
                  <a:lnTo>
                    <a:pt x="272327" y="990212"/>
                  </a:lnTo>
                  <a:lnTo>
                    <a:pt x="544010" y="675591"/>
                  </a:lnTo>
                  <a:lnTo>
                    <a:pt x="54401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E90A05"/>
                </a:gs>
                <a:gs pos="73000">
                  <a:srgbClr val="A80804"/>
                </a:gs>
              </a:gsLst>
              <a:path path="circle">
                <a:fillToRect r="100000" b="100000"/>
              </a:path>
              <a:tileRect l="-100000" t="-100000"/>
            </a:gradFill>
            <a:ln w="57150">
              <a:noFill/>
            </a:ln>
            <a:effectLst>
              <a:outerShdw blurRad="203200" dist="76200" dir="5400000" sx="96000" sy="96000" algn="t" rotWithShape="0">
                <a:srgbClr val="A80804">
                  <a:alpha val="3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110000"/>
                </a:lnSpc>
              </a:pPr>
              <a:endParaRPr lang="zh-CN" altLang="en-US" sz="1600" dirty="0">
                <a:gradFill>
                  <a:gsLst>
                    <a:gs pos="5000">
                      <a:srgbClr val="BC1E1E"/>
                    </a:gs>
                    <a:gs pos="100000">
                      <a:srgbClr val="771313"/>
                    </a:gs>
                  </a:gsLst>
                  <a:lin ang="4800000" scaled="0"/>
                </a:gra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Normal" panose="020B0400000000000000" pitchFamily="34" charset="-122"/>
              </a:endParaRPr>
            </a:p>
          </p:txBody>
        </p:sp>
        <p:sp>
          <p:nvSpPr>
            <p:cNvPr id="23" name="燕尾形 22">
              <a:extLst>
                <a:ext uri="{FF2B5EF4-FFF2-40B4-BE49-F238E27FC236}">
                  <a16:creationId xmlns:a16="http://schemas.microsoft.com/office/drawing/2014/main" id="{CA0BB4A0-749E-5CBA-B367-29B5E0F7FBC6}"/>
                </a:ext>
              </a:extLst>
            </p:cNvPr>
            <p:cNvSpPr/>
            <p:nvPr/>
          </p:nvSpPr>
          <p:spPr>
            <a:xfrm>
              <a:off x="495478" y="289507"/>
              <a:ext cx="313675" cy="423747"/>
            </a:xfrm>
            <a:prstGeom prst="chevron">
              <a:avLst>
                <a:gd name="adj" fmla="val 79774"/>
              </a:avLst>
            </a:prstGeom>
            <a:gradFill flip="none" rotWithShape="1">
              <a:gsLst>
                <a:gs pos="0">
                  <a:srgbClr val="F8DA9E">
                    <a:alpha val="0"/>
                  </a:srgbClr>
                </a:gs>
                <a:gs pos="100000">
                  <a:srgbClr val="F8DA9E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latin typeface="思源黑体 CN Normal" panose="020B0400000000000000" pitchFamily="34" charset="-122"/>
                <a:ea typeface="思源黑体 CN Medium" panose="020B0600000000000000" pitchFamily="34" charset="-122"/>
              </a:endParaRPr>
            </a:p>
          </p:txBody>
        </p:sp>
      </p:grpSp>
      <p:sp>
        <p:nvSpPr>
          <p:cNvPr id="40" name="文本框 39">
            <a:extLst>
              <a:ext uri="{FF2B5EF4-FFF2-40B4-BE49-F238E27FC236}">
                <a16:creationId xmlns:a16="http://schemas.microsoft.com/office/drawing/2014/main" id="{FC392A2F-37DC-3C67-C7C2-6D9627AC2018}"/>
              </a:ext>
            </a:extLst>
          </p:cNvPr>
          <p:cNvSpPr txBox="1"/>
          <p:nvPr/>
        </p:nvSpPr>
        <p:spPr>
          <a:xfrm>
            <a:off x="208868" y="801782"/>
            <a:ext cx="3817025" cy="43073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r>
              <a:rPr lang="zh-CN" altLang="en-US" sz="2000" b="1" dirty="0">
                <a:solidFill>
                  <a:srgbClr val="333333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问题背景</a:t>
            </a:r>
            <a:endParaRPr lang="en-US" altLang="zh-CN" sz="2000" b="1" spc="0" dirty="0">
              <a:solidFill>
                <a:srgbClr val="333333"/>
              </a:solidFill>
              <a:effectLst/>
              <a:latin typeface="TencentSans W7" panose="020C04030202040F0204" pitchFamily="34" charset="-122"/>
              <a:ea typeface="TencentSans W7" panose="020C04030202040F0204" pitchFamily="34" charset="-122"/>
            </a:endParaRPr>
          </a:p>
          <a:p>
            <a:pPr marL="285750" indent="-285750" algn="l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zh-CN" altLang="en-US" sz="1800" b="1" spc="0" dirty="0">
                <a:solidFill>
                  <a:srgbClr val="333333"/>
                </a:solidFill>
                <a:effectLst/>
                <a:latin typeface="TencentSans W3" panose="020C04030202040F0204" pitchFamily="34" charset="-122"/>
                <a:ea typeface="TencentSans W3" panose="020C04030202040F0204" pitchFamily="34" charset="-122"/>
              </a:rPr>
              <a:t>产品稳定性无法量化</a:t>
            </a:r>
            <a:r>
              <a:rPr lang="zh-CN" altLang="en-US" sz="1800" spc="0" dirty="0">
                <a:solidFill>
                  <a:srgbClr val="333333"/>
                </a:solidFill>
                <a:effectLst/>
                <a:latin typeface="TencentSans W3" panose="020C04030202040F0204" pitchFamily="34" charset="-122"/>
                <a:ea typeface="TencentSans W3" panose="020C04030202040F0204" pitchFamily="34" charset="-122"/>
              </a:rPr>
              <a:t>：</a:t>
            </a:r>
            <a:endParaRPr lang="en-US" altLang="zh-CN" sz="1800" spc="0" dirty="0">
              <a:solidFill>
                <a:srgbClr val="333333"/>
              </a:solidFill>
              <a:effectLst/>
              <a:latin typeface="TencentSans W3" panose="020C04030202040F0204" pitchFamily="34" charset="-122"/>
              <a:ea typeface="TencentSans W3" panose="020C04030202040F0204" pitchFamily="34" charset="-122"/>
            </a:endParaRPr>
          </a:p>
          <a:p>
            <a:pPr lvl="1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</a:pPr>
            <a:r>
              <a:rPr lang="zh-CN" altLang="en-US" sz="1600" spc="0" dirty="0">
                <a:solidFill>
                  <a:srgbClr val="333333"/>
                </a:solidFill>
                <a:effectLst/>
                <a:latin typeface="TencentSans W3" panose="020C04030202040F0204" pitchFamily="34" charset="-122"/>
                <a:ea typeface="TencentSans W3" panose="020C04030202040F0204" pitchFamily="34" charset="-122"/>
              </a:rPr>
              <a:t>无法转化为明确的组织管理目标持续性改进提升</a:t>
            </a:r>
            <a:endParaRPr lang="zh-CN" altLang="en-US" sz="1600" dirty="0">
              <a:effectLst/>
              <a:latin typeface="TencentSans W3" panose="020C04030202040F0204" pitchFamily="34" charset="-122"/>
              <a:ea typeface="TencentSans W3" panose="020C04030202040F0204" pitchFamily="34" charset="-122"/>
            </a:endParaRPr>
          </a:p>
          <a:p>
            <a:pPr marL="285750" indent="-285750" algn="l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zh-CN" altLang="en-US" sz="1800" b="1" spc="0" dirty="0">
                <a:solidFill>
                  <a:srgbClr val="333333"/>
                </a:solidFill>
                <a:effectLst/>
                <a:latin typeface="TencentSans W3" panose="020C04030202040F0204" pitchFamily="34" charset="-122"/>
                <a:ea typeface="TencentSans W3" panose="020C04030202040F0204" pitchFamily="34" charset="-122"/>
              </a:rPr>
              <a:t>故障过程不透明不可控</a:t>
            </a:r>
            <a:r>
              <a:rPr lang="zh-CN" altLang="en-US" sz="1800" spc="0" dirty="0">
                <a:solidFill>
                  <a:srgbClr val="333333"/>
                </a:solidFill>
                <a:effectLst/>
                <a:latin typeface="TencentSans W3" panose="020C04030202040F0204" pitchFamily="34" charset="-122"/>
                <a:ea typeface="TencentSans W3" panose="020C04030202040F0204" pitchFamily="34" charset="-122"/>
              </a:rPr>
              <a:t>：</a:t>
            </a:r>
            <a:endParaRPr lang="en-US" altLang="zh-CN" dirty="0">
              <a:solidFill>
                <a:srgbClr val="333333"/>
              </a:solidFill>
              <a:latin typeface="TencentSans W3" panose="020C04030202040F0204" pitchFamily="34" charset="-122"/>
              <a:ea typeface="TencentSans W3" panose="020C04030202040F0204" pitchFamily="34" charset="-122"/>
            </a:endParaRPr>
          </a:p>
          <a:p>
            <a:pPr lvl="1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</a:pPr>
            <a:r>
              <a:rPr lang="zh-CN" altLang="en-US" sz="1600" spc="0" dirty="0">
                <a:solidFill>
                  <a:srgbClr val="333333"/>
                </a:solidFill>
                <a:effectLst/>
                <a:latin typeface="TencentSans W3" panose="020C04030202040F0204" pitchFamily="34" charset="-122"/>
                <a:ea typeface="TencentSans W3" panose="020C04030202040F0204" pitchFamily="34" charset="-122"/>
              </a:rPr>
              <a:t>受团队或个人主观因素影响较大，故障影响时间变长</a:t>
            </a:r>
            <a:endParaRPr lang="zh-CN" altLang="en-US" sz="1600" dirty="0">
              <a:effectLst/>
              <a:latin typeface="TencentSans W3" panose="020C04030202040F0204" pitchFamily="34" charset="-122"/>
              <a:ea typeface="TencentSans W3" panose="020C04030202040F0204" pitchFamily="34" charset="-122"/>
            </a:endParaRPr>
          </a:p>
          <a:p>
            <a:pPr marL="285750" indent="-285750" algn="l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zh-CN" altLang="en-US" sz="1800" b="1" spc="0" dirty="0">
                <a:solidFill>
                  <a:srgbClr val="333333"/>
                </a:solidFill>
                <a:effectLst/>
                <a:latin typeface="TencentSans W3" panose="020C04030202040F0204" pitchFamily="34" charset="-122"/>
                <a:ea typeface="TencentSans W3" panose="020C04030202040F0204" pitchFamily="34" charset="-122"/>
              </a:rPr>
              <a:t>传统方法不具备先进性</a:t>
            </a:r>
            <a:r>
              <a:rPr lang="zh-CN" altLang="en-US" sz="1800" spc="0" dirty="0">
                <a:solidFill>
                  <a:srgbClr val="333333"/>
                </a:solidFill>
                <a:effectLst/>
                <a:latin typeface="TencentSans W3" panose="020C04030202040F0204" pitchFamily="34" charset="-122"/>
                <a:ea typeface="TencentSans W3" panose="020C04030202040F0204" pitchFamily="34" charset="-122"/>
              </a:rPr>
              <a:t>：</a:t>
            </a:r>
            <a:endParaRPr lang="en-US" altLang="zh-CN" dirty="0">
              <a:solidFill>
                <a:srgbClr val="333333"/>
              </a:solidFill>
              <a:latin typeface="TencentSans W3" panose="020C04030202040F0204" pitchFamily="34" charset="-122"/>
              <a:ea typeface="TencentSans W3" panose="020C04030202040F0204" pitchFamily="34" charset="-122"/>
            </a:endParaRPr>
          </a:p>
          <a:p>
            <a:pPr lvl="1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</a:pPr>
            <a:r>
              <a:rPr lang="zh-CN" altLang="en-US" sz="1600" spc="0" dirty="0">
                <a:solidFill>
                  <a:srgbClr val="333333"/>
                </a:solidFill>
                <a:effectLst/>
                <a:latin typeface="TencentSans W3" panose="020C04030202040F0204" pitchFamily="34" charset="-122"/>
                <a:ea typeface="TencentSans W3" panose="020C04030202040F0204" pitchFamily="34" charset="-122"/>
              </a:rPr>
              <a:t>没有应用</a:t>
            </a:r>
            <a:r>
              <a:rPr lang="en-US" altLang="zh-CN" sz="1600" spc="0" dirty="0">
                <a:solidFill>
                  <a:srgbClr val="333333"/>
                </a:solidFill>
                <a:effectLst/>
                <a:latin typeface="TencentSans W3" panose="020C04030202040F0204" pitchFamily="34" charset="-122"/>
                <a:ea typeface="TencentSans W3" panose="020C04030202040F0204" pitchFamily="34" charset="-122"/>
              </a:rPr>
              <a:t>DevOps</a:t>
            </a:r>
            <a:r>
              <a:rPr lang="zh-CN" altLang="en-US" sz="1600" spc="0" dirty="0">
                <a:solidFill>
                  <a:srgbClr val="333333"/>
                </a:solidFill>
                <a:effectLst/>
                <a:latin typeface="TencentSans W3" panose="020C04030202040F0204" pitchFamily="34" charset="-122"/>
                <a:ea typeface="TencentSans W3" panose="020C04030202040F0204" pitchFamily="34" charset="-122"/>
              </a:rPr>
              <a:t>方法论，研发与</a:t>
            </a:r>
            <a:r>
              <a:rPr lang="en" altLang="zh-CN" sz="1600" spc="0" dirty="0">
                <a:solidFill>
                  <a:srgbClr val="333333"/>
                </a:solidFill>
                <a:effectLst/>
                <a:latin typeface="TencentSans W3" panose="020C04030202040F0204" pitchFamily="34" charset="-122"/>
                <a:ea typeface="TencentSans W3" panose="020C04030202040F0204" pitchFamily="34" charset="-122"/>
              </a:rPr>
              <a:t>SRE</a:t>
            </a:r>
            <a:r>
              <a:rPr lang="zh-CN" altLang="en-US" sz="1600" spc="0" dirty="0">
                <a:solidFill>
                  <a:srgbClr val="333333"/>
                </a:solidFill>
                <a:effectLst/>
                <a:latin typeface="TencentSans W3" panose="020C04030202040F0204" pitchFamily="34" charset="-122"/>
                <a:ea typeface="TencentSans W3" panose="020C04030202040F0204" pitchFamily="34" charset="-122"/>
              </a:rPr>
              <a:t>团队协同不足，</a:t>
            </a:r>
            <a:r>
              <a:rPr lang="zh-CN" altLang="en-US" sz="1600" dirty="0">
                <a:solidFill>
                  <a:srgbClr val="333333"/>
                </a:solidFill>
                <a:latin typeface="TencentSans W3" panose="020C04030202040F0204" pitchFamily="34" charset="-122"/>
                <a:ea typeface="TencentSans W3" panose="020C04030202040F0204" pitchFamily="34" charset="-122"/>
              </a:rPr>
              <a:t>稳定性投入</a:t>
            </a:r>
            <a:r>
              <a:rPr lang="zh-CN" altLang="en-US" sz="1600" spc="0" dirty="0">
                <a:solidFill>
                  <a:srgbClr val="333333"/>
                </a:solidFill>
                <a:effectLst/>
                <a:latin typeface="TencentSans W3" panose="020C04030202040F0204" pitchFamily="34" charset="-122"/>
                <a:ea typeface="TencentSans W3" panose="020C04030202040F0204" pitchFamily="34" charset="-122"/>
              </a:rPr>
              <a:t>普遍积极度不高</a:t>
            </a:r>
            <a:endParaRPr lang="zh-CN" altLang="en-US" sz="1600" dirty="0">
              <a:effectLst/>
              <a:latin typeface="TencentSans W3" panose="020C04030202040F0204" pitchFamily="34" charset="-122"/>
              <a:ea typeface="TencentSans W3" panose="020C04030202040F0204" pitchFamily="34" charset="-122"/>
            </a:endParaRPr>
          </a:p>
        </p:txBody>
      </p:sp>
      <p:cxnSp>
        <p:nvCxnSpPr>
          <p:cNvPr id="42" name="直线连接符 41">
            <a:extLst>
              <a:ext uri="{FF2B5EF4-FFF2-40B4-BE49-F238E27FC236}">
                <a16:creationId xmlns:a16="http://schemas.microsoft.com/office/drawing/2014/main" id="{60826F40-2D3B-11E5-247B-3F998D826A73}"/>
              </a:ext>
            </a:extLst>
          </p:cNvPr>
          <p:cNvCxnSpPr>
            <a:cxnSpLocks/>
          </p:cNvCxnSpPr>
          <p:nvPr/>
        </p:nvCxnSpPr>
        <p:spPr>
          <a:xfrm>
            <a:off x="4256790" y="899410"/>
            <a:ext cx="0" cy="555609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图片 42">
            <a:extLst>
              <a:ext uri="{FF2B5EF4-FFF2-40B4-BE49-F238E27FC236}">
                <a16:creationId xmlns:a16="http://schemas.microsoft.com/office/drawing/2014/main" id="{7DAADFFA-F601-C5F2-0173-2F06ECDA45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6974" y="4749801"/>
            <a:ext cx="1628920" cy="1705704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76887E19-D7D2-67D2-B582-C0484D143390}"/>
              </a:ext>
            </a:extLst>
          </p:cNvPr>
          <p:cNvSpPr txBox="1"/>
          <p:nvPr/>
        </p:nvSpPr>
        <p:spPr>
          <a:xfrm>
            <a:off x="4339034" y="801782"/>
            <a:ext cx="4346097" cy="22976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altLang="zh-CN" sz="2000" b="1" spc="0" dirty="0">
                <a:solidFill>
                  <a:srgbClr val="333333"/>
                </a:solidFill>
                <a:effectLst/>
                <a:latin typeface="TencentSans W7" panose="020C04030202040F0204" pitchFamily="34" charset="-122"/>
                <a:ea typeface="TencentSans W7" panose="020C04030202040F0204" pitchFamily="34" charset="-122"/>
              </a:rPr>
              <a:t>SLO</a:t>
            </a:r>
            <a:r>
              <a:rPr lang="zh-CN" altLang="en-US" sz="2000" b="1" spc="0" dirty="0">
                <a:solidFill>
                  <a:srgbClr val="333333"/>
                </a:solidFill>
                <a:effectLst/>
                <a:latin typeface="TencentSans W7" panose="020C04030202040F0204" pitchFamily="34" charset="-122"/>
                <a:ea typeface="TencentSans W7" panose="020C04030202040F0204" pitchFamily="34" charset="-122"/>
              </a:rPr>
              <a:t>管理</a:t>
            </a:r>
            <a:endParaRPr lang="en" altLang="zh-CN" sz="2000" dirty="0"/>
          </a:p>
          <a:p>
            <a:pPr marL="285750" indent="-285750" algn="l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zh-CN" altLang="en-US" sz="1600" spc="0" dirty="0">
                <a:solidFill>
                  <a:srgbClr val="333333"/>
                </a:solidFill>
                <a:effectLst/>
                <a:latin typeface="TencentSans W3" panose="020C04030202040F0204" pitchFamily="34" charset="-122"/>
                <a:ea typeface="TencentSans W3" panose="020C04030202040F0204" pitchFamily="34" charset="-122"/>
              </a:rPr>
              <a:t>合理：树立稳定性与功能迭代的评估</a:t>
            </a:r>
            <a:r>
              <a:rPr lang="zh-CN" altLang="en" sz="1600" dirty="0">
                <a:solidFill>
                  <a:srgbClr val="333333"/>
                </a:solidFill>
                <a:latin typeface="TencentSans W3" panose="020C04030202040F0204" pitchFamily="34" charset="-122"/>
                <a:ea typeface="TencentSans W3" panose="020C04030202040F0204" pitchFamily="34" charset="-122"/>
              </a:rPr>
              <a:t>关系</a:t>
            </a:r>
            <a:endParaRPr lang="en" altLang="zh-CN" sz="1600" dirty="0">
              <a:latin typeface="TencentSans W3" panose="020C04030202040F0204" pitchFamily="34" charset="-122"/>
              <a:ea typeface="TencentSans W3" panose="020C04030202040F0204" pitchFamily="34" charset="-122"/>
            </a:endParaRPr>
          </a:p>
          <a:p>
            <a:pPr marL="285750" indent="-285750" algn="l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333333"/>
                </a:solidFill>
                <a:latin typeface="TencentSans W3" panose="020C04030202040F0204" pitchFamily="34" charset="-122"/>
                <a:ea typeface="TencentSans W3" panose="020C04030202040F0204" pitchFamily="34" charset="-122"/>
              </a:rPr>
              <a:t>协作：</a:t>
            </a:r>
            <a:r>
              <a:rPr lang="en" altLang="zh-CN" sz="1600" dirty="0">
                <a:solidFill>
                  <a:srgbClr val="333333"/>
                </a:solidFill>
                <a:latin typeface="TencentSans W3" panose="020C04030202040F0204" pitchFamily="34" charset="-122"/>
                <a:ea typeface="TencentSans W3" panose="020C04030202040F0204" pitchFamily="34" charset="-122"/>
              </a:rPr>
              <a:t>SRE</a:t>
            </a:r>
            <a:r>
              <a:rPr lang="zh-CN" altLang="en-US" sz="1600" dirty="0">
                <a:solidFill>
                  <a:srgbClr val="333333"/>
                </a:solidFill>
                <a:latin typeface="TencentSans W3" panose="020C04030202040F0204" pitchFamily="34" charset="-122"/>
                <a:ea typeface="TencentSans W3" panose="020C04030202040F0204" pitchFamily="34" charset="-122"/>
              </a:rPr>
              <a:t>与研发共同制定合理的质量目标</a:t>
            </a:r>
            <a:endParaRPr lang="en-US" altLang="zh-CN" sz="1600" dirty="0">
              <a:solidFill>
                <a:srgbClr val="333333"/>
              </a:solidFill>
              <a:latin typeface="TencentSans W3" panose="020C04030202040F0204" pitchFamily="34" charset="-122"/>
              <a:ea typeface="TencentSans W3" panose="020C04030202040F0204" pitchFamily="34" charset="-122"/>
            </a:endParaRPr>
          </a:p>
          <a:p>
            <a:pPr marL="285750" indent="-285750" algn="l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333333"/>
                </a:solidFill>
                <a:latin typeface="TencentSans W3" panose="020C04030202040F0204" pitchFamily="34" charset="-122"/>
                <a:ea typeface="TencentSans W3" panose="020C04030202040F0204" pitchFamily="34" charset="-122"/>
              </a:rPr>
              <a:t>科学：面向用户场景而非面向系统</a:t>
            </a:r>
            <a:endParaRPr lang="en-US" altLang="zh-CN" sz="1600" dirty="0">
              <a:solidFill>
                <a:srgbClr val="333333"/>
              </a:solidFill>
              <a:latin typeface="TencentSans W3" panose="020C04030202040F0204" pitchFamily="34" charset="-122"/>
              <a:ea typeface="TencentSans W3" panose="020C04030202040F0204" pitchFamily="34" charset="-122"/>
            </a:endParaRPr>
          </a:p>
          <a:p>
            <a:pPr marL="285750" indent="-285750" algn="l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333333"/>
                </a:solidFill>
                <a:latin typeface="TencentSans W3" panose="020C04030202040F0204" pitchFamily="34" charset="-122"/>
                <a:ea typeface="TencentSans W3" panose="020C04030202040F0204" pitchFamily="34" charset="-122"/>
              </a:rPr>
              <a:t>应用：错误预算燃烧告警；错误预算决策</a:t>
            </a:r>
            <a:endParaRPr lang="en-US" altLang="zh-CN" sz="1600" dirty="0">
              <a:solidFill>
                <a:srgbClr val="333333"/>
              </a:solidFill>
              <a:latin typeface="TencentSans W3" panose="020C04030202040F0204" pitchFamily="34" charset="-122"/>
              <a:ea typeface="TencentSans W3" panose="020C04030202040F0204" pitchFamily="34" charset="-122"/>
            </a:endParaRPr>
          </a:p>
        </p:txBody>
      </p:sp>
      <p:graphicFrame>
        <p:nvGraphicFramePr>
          <p:cNvPr id="3" name="图示 2">
            <a:extLst>
              <a:ext uri="{FF2B5EF4-FFF2-40B4-BE49-F238E27FC236}">
                <a16:creationId xmlns:a16="http://schemas.microsoft.com/office/drawing/2014/main" id="{B0CD5929-DBA6-3904-CE80-F875356741D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81876182"/>
              </p:ext>
            </p:extLst>
          </p:nvPr>
        </p:nvGraphicFramePr>
        <p:xfrm>
          <a:off x="8685131" y="1328164"/>
          <a:ext cx="3488502" cy="20119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F8D9457F-8517-40A6-2E9E-15B5A2DDF8AF}"/>
              </a:ext>
            </a:extLst>
          </p:cNvPr>
          <p:cNvSpPr txBox="1"/>
          <p:nvPr/>
        </p:nvSpPr>
        <p:spPr>
          <a:xfrm>
            <a:off x="4339034" y="3186350"/>
            <a:ext cx="6418559" cy="29695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altLang="zh-CN" sz="2000" b="1" dirty="0">
                <a:solidFill>
                  <a:srgbClr val="333333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On-Call</a:t>
            </a:r>
            <a:r>
              <a:rPr lang="zh-CN" altLang="en-US" sz="2000" b="1" dirty="0">
                <a:solidFill>
                  <a:srgbClr val="333333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管理</a:t>
            </a:r>
            <a:endParaRPr lang="zh-CN" altLang="en-US" sz="2000" dirty="0"/>
          </a:p>
          <a:p>
            <a:pPr lvl="0" algn="l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endParaRPr lang="en-US" altLang="zh-CN" sz="1800" b="1" spc="0" dirty="0">
              <a:solidFill>
                <a:srgbClr val="333333"/>
              </a:solidFill>
              <a:effectLst/>
              <a:latin typeface="TencentSans W3" panose="020C04030202040F0204" pitchFamily="34" charset="-122"/>
              <a:ea typeface="TencentSans W3" panose="020C04030202040F0204" pitchFamily="34" charset="-122"/>
            </a:endParaRPr>
          </a:p>
          <a:p>
            <a:pPr lvl="0" algn="l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endParaRPr lang="en-US" altLang="zh-CN" b="1" dirty="0">
              <a:solidFill>
                <a:srgbClr val="333333"/>
              </a:solidFill>
              <a:latin typeface="TencentSans W3" panose="020C04030202040F0204" pitchFamily="34" charset="-122"/>
              <a:ea typeface="TencentSans W3" panose="020C04030202040F0204" pitchFamily="34" charset="-122"/>
            </a:endParaRPr>
          </a:p>
          <a:p>
            <a:pPr lvl="0" algn="l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endParaRPr lang="en-US" altLang="zh-CN" sz="1800" b="1" spc="0" dirty="0">
              <a:solidFill>
                <a:srgbClr val="333333"/>
              </a:solidFill>
              <a:effectLst/>
              <a:latin typeface="TencentSans W3" panose="020C04030202040F0204" pitchFamily="34" charset="-122"/>
              <a:ea typeface="TencentSans W3" panose="020C04030202040F0204" pitchFamily="34" charset="-122"/>
            </a:endParaRPr>
          </a:p>
          <a:p>
            <a:pPr lvl="0" algn="l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endParaRPr lang="en-US" altLang="zh-CN" b="1" dirty="0">
              <a:solidFill>
                <a:srgbClr val="333333"/>
              </a:solidFill>
              <a:latin typeface="TencentSans W3" panose="020C04030202040F0204" pitchFamily="34" charset="-122"/>
              <a:ea typeface="TencentSans W3" panose="020C04030202040F0204" pitchFamily="34" charset="-122"/>
            </a:endParaRPr>
          </a:p>
          <a:p>
            <a:pPr lvl="0" algn="l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endParaRPr lang="en-US" altLang="zh-CN" sz="1800" b="1" spc="0" dirty="0">
              <a:solidFill>
                <a:srgbClr val="333333"/>
              </a:solidFill>
              <a:effectLst/>
              <a:latin typeface="TencentSans W3" panose="020C04030202040F0204" pitchFamily="34" charset="-122"/>
              <a:ea typeface="TencentSans W3" panose="020C04030202040F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35EC31E-F40C-4213-6AD4-94DF60C0A8F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77004" y="3714681"/>
            <a:ext cx="7471196" cy="2648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0813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16A2225-B54E-B7D3-9DC6-E4A02C51B2E1}"/>
              </a:ext>
            </a:extLst>
          </p:cNvPr>
          <p:cNvSpPr txBox="1"/>
          <p:nvPr/>
        </p:nvSpPr>
        <p:spPr>
          <a:xfrm>
            <a:off x="214622" y="849400"/>
            <a:ext cx="1554217" cy="9997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r>
              <a:rPr lang="zh-CN" altLang="en-US" sz="2000" b="1" dirty="0">
                <a:solidFill>
                  <a:srgbClr val="333333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产品架构</a:t>
            </a:r>
            <a:endParaRPr lang="en" altLang="zh-CN" sz="2000" dirty="0"/>
          </a:p>
          <a:p>
            <a:pPr marL="285750" indent="-285750" algn="l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endParaRPr lang="zh-CN" altLang="en-US" dirty="0">
              <a:solidFill>
                <a:srgbClr val="333333"/>
              </a:solidFill>
              <a:latin typeface="TencentSans W3" panose="020C04030202040F0204" pitchFamily="34" charset="-122"/>
              <a:ea typeface="TencentSans W3" panose="020C04030202040F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E1EDD7F-1E04-244E-0022-94DE949775A8}"/>
              </a:ext>
            </a:extLst>
          </p:cNvPr>
          <p:cNvSpPr txBox="1"/>
          <p:nvPr/>
        </p:nvSpPr>
        <p:spPr>
          <a:xfrm>
            <a:off x="214622" y="4969741"/>
            <a:ext cx="4899802" cy="9997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r>
              <a:rPr lang="zh-CN" altLang="en-US" sz="2000" b="1" dirty="0">
                <a:solidFill>
                  <a:srgbClr val="333333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产品目标</a:t>
            </a:r>
            <a:endParaRPr lang="en-US" altLang="zh-CN" sz="2000" b="1" dirty="0">
              <a:solidFill>
                <a:srgbClr val="333333"/>
              </a:solidFill>
              <a:latin typeface="TencentSans W7" panose="020C04030202040F0204" pitchFamily="34" charset="-122"/>
              <a:ea typeface="TencentSans W7" panose="020C04030202040F0204" pitchFamily="34" charset="-122"/>
            </a:endParaRPr>
          </a:p>
          <a:p>
            <a:pPr marL="285750" indent="-285750" algn="l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endParaRPr lang="zh-CN" altLang="en-US" dirty="0">
              <a:solidFill>
                <a:srgbClr val="333333"/>
              </a:solidFill>
              <a:latin typeface="TencentSans W3" panose="020C04030202040F0204" pitchFamily="34" charset="-122"/>
              <a:ea typeface="TencentSans W3" panose="020C04030202040F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2A38C3E-54D2-DCF7-8513-F1C4DE633906}"/>
              </a:ext>
            </a:extLst>
          </p:cNvPr>
          <p:cNvSpPr txBox="1"/>
          <p:nvPr/>
        </p:nvSpPr>
        <p:spPr>
          <a:xfrm>
            <a:off x="1509221" y="5043217"/>
            <a:ext cx="6610664" cy="1312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r>
              <a:rPr lang="zh-CN" altLang="en-US" sz="1600" b="1" dirty="0">
                <a:solidFill>
                  <a:srgbClr val="333333"/>
                </a:solidFill>
                <a:latin typeface="TencentSans W3" panose="020C04030202040F0204" pitchFamily="34" charset="-122"/>
                <a:ea typeface="TencentSans W3" panose="020C04030202040F0204" pitchFamily="34" charset="-122"/>
              </a:rPr>
              <a:t>面向用户</a:t>
            </a:r>
            <a:r>
              <a:rPr lang="zh-CN" altLang="en-US" sz="1600" dirty="0">
                <a:solidFill>
                  <a:srgbClr val="333333"/>
                </a:solidFill>
                <a:latin typeface="TencentSans W3" panose="020C04030202040F0204" pitchFamily="34" charset="-122"/>
                <a:ea typeface="TencentSans W3" panose="020C04030202040F0204" pitchFamily="34" charset="-122"/>
              </a:rPr>
              <a:t>：服务技术团队</a:t>
            </a:r>
            <a:endParaRPr lang="en-US" altLang="zh-CN" sz="1600" dirty="0">
              <a:solidFill>
                <a:srgbClr val="333333"/>
              </a:solidFill>
              <a:latin typeface="TencentSans W3" panose="020C04030202040F0204" pitchFamily="34" charset="-122"/>
              <a:ea typeface="TencentSans W3" panose="020C04030202040F0204" pitchFamily="34" charset="-122"/>
            </a:endParaRPr>
          </a:p>
          <a:p>
            <a:pPr marL="0" algn="l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r>
              <a:rPr lang="zh-CN" altLang="en-US" sz="1600" b="1" dirty="0">
                <a:solidFill>
                  <a:srgbClr val="333333"/>
                </a:solidFill>
                <a:latin typeface="TencentSans W3" panose="020C04030202040F0204" pitchFamily="34" charset="-122"/>
                <a:ea typeface="TencentSans W3" panose="020C04030202040F0204" pitchFamily="34" charset="-122"/>
              </a:rPr>
              <a:t>产品能力</a:t>
            </a:r>
            <a:r>
              <a:rPr lang="zh-CN" altLang="en-US" sz="1600" dirty="0">
                <a:solidFill>
                  <a:srgbClr val="333333"/>
                </a:solidFill>
                <a:latin typeface="TencentSans W3" panose="020C04030202040F0204" pitchFamily="34" charset="-122"/>
                <a:ea typeface="TencentSans W3" panose="020C04030202040F0204" pitchFamily="34" charset="-122"/>
              </a:rPr>
              <a:t>：参考</a:t>
            </a:r>
            <a:r>
              <a:rPr lang="en-US" altLang="zh-CN" sz="1600" dirty="0">
                <a:solidFill>
                  <a:srgbClr val="333333"/>
                </a:solidFill>
                <a:latin typeface="TencentSans W3" panose="020C04030202040F0204" pitchFamily="34" charset="-122"/>
                <a:ea typeface="TencentSans W3" panose="020C04030202040F0204" pitchFamily="34" charset="-122"/>
              </a:rPr>
              <a:t>SLO</a:t>
            </a:r>
            <a:r>
              <a:rPr lang="zh-CN" altLang="en-US" sz="1600" dirty="0">
                <a:solidFill>
                  <a:srgbClr val="333333"/>
                </a:solidFill>
                <a:latin typeface="TencentSans W3" panose="020C04030202040F0204" pitchFamily="34" charset="-122"/>
                <a:ea typeface="TencentSans W3" panose="020C04030202040F0204" pitchFamily="34" charset="-122"/>
              </a:rPr>
              <a:t> 与 </a:t>
            </a:r>
            <a:r>
              <a:rPr lang="en-US" altLang="zh-CN" sz="1600" dirty="0">
                <a:solidFill>
                  <a:srgbClr val="333333"/>
                </a:solidFill>
                <a:latin typeface="TencentSans W3" panose="020C04030202040F0204" pitchFamily="34" charset="-122"/>
                <a:ea typeface="TencentSans W3" panose="020C04030202040F0204" pitchFamily="34" charset="-122"/>
              </a:rPr>
              <a:t>PagerDuty</a:t>
            </a:r>
            <a:r>
              <a:rPr lang="zh-CN" altLang="en-US" sz="1600" dirty="0">
                <a:solidFill>
                  <a:srgbClr val="333333"/>
                </a:solidFill>
                <a:latin typeface="TencentSans W3" panose="020C04030202040F0204" pitchFamily="34" charset="-122"/>
                <a:ea typeface="TencentSans W3" panose="020C04030202040F0204" pitchFamily="34" charset="-122"/>
              </a:rPr>
              <a:t>，具备完整的理论与功能</a:t>
            </a:r>
            <a:endParaRPr lang="en-US" altLang="zh-CN" sz="1600" dirty="0">
              <a:solidFill>
                <a:srgbClr val="333333"/>
              </a:solidFill>
              <a:latin typeface="TencentSans W3" panose="020C04030202040F0204" pitchFamily="34" charset="-122"/>
              <a:ea typeface="TencentSans W3" panose="020C04030202040F0204" pitchFamily="34" charset="-122"/>
            </a:endParaRPr>
          </a:p>
          <a:p>
            <a:pPr marL="0" algn="l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r>
              <a:rPr lang="zh-CN" altLang="en-US" sz="1600" b="1" dirty="0">
                <a:solidFill>
                  <a:srgbClr val="333333"/>
                </a:solidFill>
                <a:latin typeface="TencentSans W3" panose="020C04030202040F0204" pitchFamily="34" charset="-122"/>
                <a:ea typeface="TencentSans W3" panose="020C04030202040F0204" pitchFamily="34" charset="-122"/>
              </a:rPr>
              <a:t>落地特点</a:t>
            </a:r>
            <a:r>
              <a:rPr lang="zh-CN" altLang="en-US" sz="1600" dirty="0">
                <a:solidFill>
                  <a:srgbClr val="333333"/>
                </a:solidFill>
                <a:latin typeface="TencentSans W3" panose="020C04030202040F0204" pitchFamily="34" charset="-122"/>
                <a:ea typeface="TencentSans W3" panose="020C04030202040F0204" pitchFamily="34" charset="-122"/>
              </a:rPr>
              <a:t>：内部大规模接入运营，</a:t>
            </a:r>
            <a:r>
              <a:rPr lang="zh-CN" altLang="en" sz="1600" dirty="0">
                <a:solidFill>
                  <a:srgbClr val="333333"/>
                </a:solidFill>
                <a:latin typeface="TencentSans W3" panose="020C04030202040F0204" pitchFamily="34" charset="-122"/>
                <a:ea typeface="TencentSans W3" panose="020C04030202040F0204" pitchFamily="34" charset="-122"/>
              </a:rPr>
              <a:t>服务</a:t>
            </a:r>
            <a:r>
              <a:rPr lang="zh-CN" altLang="en-US" sz="1600" dirty="0">
                <a:solidFill>
                  <a:srgbClr val="333333"/>
                </a:solidFill>
                <a:latin typeface="TencentSans W3" panose="020C04030202040F0204" pitchFamily="34" charset="-122"/>
                <a:ea typeface="TencentSans W3" panose="020C04030202040F0204" pitchFamily="34" charset="-122"/>
              </a:rPr>
              <a:t>所有产品线</a:t>
            </a:r>
            <a:endParaRPr lang="en-US" altLang="zh-CN" sz="1600" dirty="0">
              <a:solidFill>
                <a:srgbClr val="333333"/>
              </a:solidFill>
              <a:latin typeface="TencentSans W3" panose="020C04030202040F0204" pitchFamily="34" charset="-122"/>
              <a:ea typeface="TencentSans W3" panose="020C04030202040F0204" pitchFamily="34" charset="-122"/>
            </a:endParaRPr>
          </a:p>
        </p:txBody>
      </p:sp>
      <p:sp>
        <p:nvSpPr>
          <p:cNvPr id="5" name="圆角矩形 4">
            <a:extLst>
              <a:ext uri="{FF2B5EF4-FFF2-40B4-BE49-F238E27FC236}">
                <a16:creationId xmlns:a16="http://schemas.microsoft.com/office/drawing/2014/main" id="{16C70B3F-96F1-8810-4275-61857807177E}"/>
              </a:ext>
            </a:extLst>
          </p:cNvPr>
          <p:cNvSpPr/>
          <p:nvPr/>
        </p:nvSpPr>
        <p:spPr>
          <a:xfrm>
            <a:off x="7914990" y="5011336"/>
            <a:ext cx="4161114" cy="1463023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695732"/>
                      <a:gd name="connsiteY0" fmla="*/ 241859 h 1451123"/>
                      <a:gd name="connsiteX1" fmla="*/ 241859 w 2695732"/>
                      <a:gd name="connsiteY1" fmla="*/ 0 h 1451123"/>
                      <a:gd name="connsiteX2" fmla="*/ 2453873 w 2695732"/>
                      <a:gd name="connsiteY2" fmla="*/ 0 h 1451123"/>
                      <a:gd name="connsiteX3" fmla="*/ 2695732 w 2695732"/>
                      <a:gd name="connsiteY3" fmla="*/ 241859 h 1451123"/>
                      <a:gd name="connsiteX4" fmla="*/ 2695732 w 2695732"/>
                      <a:gd name="connsiteY4" fmla="*/ 1209264 h 1451123"/>
                      <a:gd name="connsiteX5" fmla="*/ 2453873 w 2695732"/>
                      <a:gd name="connsiteY5" fmla="*/ 1451123 h 1451123"/>
                      <a:gd name="connsiteX6" fmla="*/ 241859 w 2695732"/>
                      <a:gd name="connsiteY6" fmla="*/ 1451123 h 1451123"/>
                      <a:gd name="connsiteX7" fmla="*/ 0 w 2695732"/>
                      <a:gd name="connsiteY7" fmla="*/ 1209264 h 1451123"/>
                      <a:gd name="connsiteX8" fmla="*/ 0 w 2695732"/>
                      <a:gd name="connsiteY8" fmla="*/ 241859 h 14511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695732" h="1451123" extrusionOk="0">
                        <a:moveTo>
                          <a:pt x="0" y="241859"/>
                        </a:moveTo>
                        <a:cubicBezTo>
                          <a:pt x="-6140" y="104497"/>
                          <a:pt x="95092" y="4951"/>
                          <a:pt x="241859" y="0"/>
                        </a:cubicBezTo>
                        <a:cubicBezTo>
                          <a:pt x="529475" y="132882"/>
                          <a:pt x="1865937" y="-84951"/>
                          <a:pt x="2453873" y="0"/>
                        </a:cubicBezTo>
                        <a:cubicBezTo>
                          <a:pt x="2582520" y="4813"/>
                          <a:pt x="2694755" y="113682"/>
                          <a:pt x="2695732" y="241859"/>
                        </a:cubicBezTo>
                        <a:cubicBezTo>
                          <a:pt x="2715092" y="388871"/>
                          <a:pt x="2694737" y="774948"/>
                          <a:pt x="2695732" y="1209264"/>
                        </a:cubicBezTo>
                        <a:cubicBezTo>
                          <a:pt x="2710004" y="1344532"/>
                          <a:pt x="2593495" y="1438678"/>
                          <a:pt x="2453873" y="1451123"/>
                        </a:cubicBezTo>
                        <a:cubicBezTo>
                          <a:pt x="1443113" y="1538762"/>
                          <a:pt x="1005109" y="1378444"/>
                          <a:pt x="241859" y="1451123"/>
                        </a:cubicBezTo>
                        <a:cubicBezTo>
                          <a:pt x="106300" y="1432201"/>
                          <a:pt x="-3161" y="1347232"/>
                          <a:pt x="0" y="1209264"/>
                        </a:cubicBezTo>
                        <a:cubicBezTo>
                          <a:pt x="-83484" y="864612"/>
                          <a:pt x="-39408" y="416613"/>
                          <a:pt x="0" y="241859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94064A7-C772-2112-A3B4-C9D20C423685}"/>
              </a:ext>
            </a:extLst>
          </p:cNvPr>
          <p:cNvSpPr txBox="1"/>
          <p:nvPr/>
        </p:nvSpPr>
        <p:spPr>
          <a:xfrm>
            <a:off x="8064748" y="5086482"/>
            <a:ext cx="4011356" cy="1312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r>
              <a:rPr lang="zh-CN" altLang="en-US" b="1" dirty="0">
                <a:solidFill>
                  <a:srgbClr val="333333"/>
                </a:solidFill>
                <a:latin typeface="TencentSans W3" panose="020C04030202040F0204" pitchFamily="34" charset="-122"/>
                <a:ea typeface="TencentSans W3" panose="020C04030202040F0204" pitchFamily="34" charset="-122"/>
              </a:rPr>
              <a:t>目前产品落地情况：</a:t>
            </a:r>
            <a:endParaRPr lang="en-US" altLang="zh-CN" b="1" dirty="0">
              <a:solidFill>
                <a:srgbClr val="333333"/>
              </a:solidFill>
              <a:latin typeface="TencentSans W3" panose="020C04030202040F0204" pitchFamily="34" charset="-122"/>
              <a:ea typeface="TencentSans W3" panose="020C04030202040F0204" pitchFamily="34" charset="-122"/>
            </a:endParaRPr>
          </a:p>
          <a:p>
            <a:pPr marL="0" algn="l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r>
              <a:rPr lang="zh-CN" altLang="en-US" sz="1600" dirty="0">
                <a:solidFill>
                  <a:srgbClr val="333333"/>
                </a:solidFill>
                <a:latin typeface="TencentSans W3" panose="020C04030202040F0204" pitchFamily="34" charset="-122"/>
                <a:ea typeface="TencentSans W3" panose="020C04030202040F0204" pitchFamily="34" charset="-122"/>
              </a:rPr>
              <a:t>已服务腾讯视频、</a:t>
            </a:r>
            <a:r>
              <a:rPr lang="en-US" altLang="zh-CN" sz="1600" dirty="0">
                <a:solidFill>
                  <a:srgbClr val="333333"/>
                </a:solidFill>
                <a:latin typeface="TencentSans W3" panose="020C04030202040F0204" pitchFamily="34" charset="-122"/>
                <a:ea typeface="TencentSans W3" panose="020C04030202040F0204" pitchFamily="34" charset="-122"/>
              </a:rPr>
              <a:t>QQ</a:t>
            </a:r>
            <a:r>
              <a:rPr lang="zh-CN" altLang="en-US" sz="1600" dirty="0">
                <a:solidFill>
                  <a:srgbClr val="333333"/>
                </a:solidFill>
                <a:latin typeface="TencentSans W3" panose="020C04030202040F0204" pitchFamily="34" charset="-122"/>
                <a:ea typeface="TencentSans W3" panose="020C04030202040F0204" pitchFamily="34" charset="-122"/>
              </a:rPr>
              <a:t>、腾讯文档、腾讯新闻、中台平台等几十个产品，上百个团队</a:t>
            </a:r>
            <a:endParaRPr lang="en-US" altLang="zh-CN" sz="1600" dirty="0">
              <a:solidFill>
                <a:srgbClr val="333333"/>
              </a:solidFill>
              <a:latin typeface="TencentSans W3" panose="020C04030202040F0204" pitchFamily="34" charset="-122"/>
              <a:ea typeface="TencentSans W3" panose="020C04030202040F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0838229-24B6-BFB1-A1AF-E942C82160F3}"/>
              </a:ext>
            </a:extLst>
          </p:cNvPr>
          <p:cNvSpPr txBox="1"/>
          <p:nvPr/>
        </p:nvSpPr>
        <p:spPr>
          <a:xfrm>
            <a:off x="1051492" y="225070"/>
            <a:ext cx="5795356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2400" b="1" spc="300" dirty="0">
                <a:ln w="15875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76200" dist="38100" dir="2700000" algn="tl" rotWithShape="0">
                    <a:schemeClr val="tx1">
                      <a:lumMod val="75000"/>
                      <a:lumOff val="25000"/>
                      <a:alpha val="21000"/>
                    </a:schemeClr>
                  </a:outerShdw>
                  <a:reflection blurRad="127000" stA="24000" endPos="28000" dist="29997" dir="5400000" sy="-100000" algn="bl" rotWithShape="0"/>
                </a:effectLst>
                <a:latin typeface="Microsoft YaHei" panose="020B0503020204020204" pitchFamily="34" charset="-122"/>
                <a:ea typeface="Microsoft YaHei" panose="020B0503020204020204" pitchFamily="34" charset="-122"/>
                <a:sym typeface="思源黑体 CN Normal" panose="020B0400000000000000" pitchFamily="34" charset="-122"/>
              </a:rPr>
              <a:t>基于</a:t>
            </a:r>
            <a:r>
              <a:rPr lang="en-US" altLang="zh-CN" sz="2400" b="1" spc="300" dirty="0">
                <a:ln w="15875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76200" dist="38100" dir="2700000" algn="tl" rotWithShape="0">
                    <a:schemeClr val="tx1">
                      <a:lumMod val="75000"/>
                      <a:lumOff val="25000"/>
                      <a:alpha val="21000"/>
                    </a:schemeClr>
                  </a:outerShdw>
                  <a:reflection blurRad="127000" stA="24000" endPos="28000" dist="29997" dir="5400000" sy="-100000" algn="bl" rotWithShape="0"/>
                </a:effectLst>
                <a:latin typeface="Microsoft YaHei" panose="020B0503020204020204" pitchFamily="34" charset="-122"/>
                <a:ea typeface="Microsoft YaHei" panose="020B0503020204020204" pitchFamily="34" charset="-122"/>
                <a:sym typeface="思源黑体 CN Normal" panose="020B0400000000000000" pitchFamily="34" charset="-122"/>
              </a:rPr>
              <a:t>SLO</a:t>
            </a:r>
            <a:r>
              <a:rPr lang="zh-CN" altLang="en-US" sz="2400" b="1" spc="300" dirty="0">
                <a:ln w="15875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76200" dist="38100" dir="2700000" algn="tl" rotWithShape="0">
                    <a:schemeClr val="tx1">
                      <a:lumMod val="75000"/>
                      <a:lumOff val="25000"/>
                      <a:alpha val="21000"/>
                    </a:schemeClr>
                  </a:outerShdw>
                  <a:reflection blurRad="127000" stA="24000" endPos="28000" dist="29997" dir="5400000" sy="-100000" algn="bl" rotWithShape="0"/>
                </a:effectLst>
                <a:latin typeface="Microsoft YaHei" panose="020B0503020204020204" pitchFamily="34" charset="-122"/>
                <a:ea typeface="Microsoft YaHei" panose="020B0503020204020204" pitchFamily="34" charset="-122"/>
                <a:sym typeface="思源黑体 CN Normal" panose="020B0400000000000000" pitchFamily="34" charset="-122"/>
              </a:rPr>
              <a:t>与</a:t>
            </a:r>
            <a:r>
              <a:rPr lang="en-US" altLang="zh-CN" sz="2400" b="1" spc="300" dirty="0">
                <a:ln w="15875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76200" dist="38100" dir="2700000" algn="tl" rotWithShape="0">
                    <a:schemeClr val="tx1">
                      <a:lumMod val="75000"/>
                      <a:lumOff val="25000"/>
                      <a:alpha val="21000"/>
                    </a:schemeClr>
                  </a:outerShdw>
                  <a:reflection blurRad="127000" stA="24000" endPos="28000" dist="29997" dir="5400000" sy="-100000" algn="bl" rotWithShape="0"/>
                </a:effectLst>
                <a:latin typeface="Microsoft YaHei" panose="020B0503020204020204" pitchFamily="34" charset="-122"/>
                <a:ea typeface="Microsoft YaHei" panose="020B0503020204020204" pitchFamily="34" charset="-122"/>
                <a:sym typeface="思源黑体 CN Normal" panose="020B0400000000000000" pitchFamily="34" charset="-122"/>
              </a:rPr>
              <a:t>On-Call</a:t>
            </a:r>
            <a:r>
              <a:rPr lang="zh-CN" altLang="en-US" sz="2400" b="1" spc="300" dirty="0">
                <a:ln w="15875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76200" dist="38100" dir="2700000" algn="tl" rotWithShape="0">
                    <a:schemeClr val="tx1">
                      <a:lumMod val="75000"/>
                      <a:lumOff val="25000"/>
                      <a:alpha val="21000"/>
                    </a:schemeClr>
                  </a:outerShdw>
                  <a:reflection blurRad="127000" stA="24000" endPos="28000" dist="29997" dir="5400000" sy="-100000" algn="bl" rotWithShape="0"/>
                </a:effectLst>
                <a:latin typeface="Microsoft YaHei" panose="020B0503020204020204" pitchFamily="34" charset="-122"/>
                <a:ea typeface="Microsoft YaHei" panose="020B0503020204020204" pitchFamily="34" charset="-122"/>
                <a:sym typeface="思源黑体 CN Normal" panose="020B0400000000000000" pitchFamily="34" charset="-122"/>
              </a:rPr>
              <a:t>的质量运营体系</a:t>
            </a:r>
            <a:endParaRPr lang="zh-CN" altLang="en-US" sz="2400" b="1" spc="30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76200" dist="38100" dir="2700000" algn="tl" rotWithShape="0">
                  <a:schemeClr val="tx1">
                    <a:lumMod val="75000"/>
                    <a:lumOff val="25000"/>
                    <a:alpha val="21000"/>
                  </a:schemeClr>
                </a:outerShdw>
                <a:reflection blurRad="127000" stA="24000" endPos="28000" dist="29997" dir="5400000" sy="-100000" algn="bl" rotWithShape="0"/>
              </a:effectLst>
              <a:latin typeface="Microsoft YaHei" panose="020B0503020204020204" pitchFamily="34" charset="-122"/>
              <a:ea typeface="Microsoft YaHei" panose="020B0503020204020204" pitchFamily="34" charset="-122"/>
              <a:sym typeface="思源黑体 CN Normal" panose="020B0400000000000000" pitchFamily="34" charset="-122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5BDC531D-5D86-7E23-A9E1-A00150B8677C}"/>
              </a:ext>
            </a:extLst>
          </p:cNvPr>
          <p:cNvGrpSpPr/>
          <p:nvPr/>
        </p:nvGrpSpPr>
        <p:grpSpPr>
          <a:xfrm>
            <a:off x="0" y="225071"/>
            <a:ext cx="968770" cy="461665"/>
            <a:chOff x="0" y="229376"/>
            <a:chExt cx="1065467" cy="544011"/>
          </a:xfrm>
        </p:grpSpPr>
        <p:sp>
          <p:nvSpPr>
            <p:cNvPr id="10" name="任意多边形 61">
              <a:extLst>
                <a:ext uri="{FF2B5EF4-FFF2-40B4-BE49-F238E27FC236}">
                  <a16:creationId xmlns:a16="http://schemas.microsoft.com/office/drawing/2014/main" id="{23A2F5FC-0C94-40FE-7CAA-21F049028B81}"/>
                </a:ext>
              </a:extLst>
            </p:cNvPr>
            <p:cNvSpPr/>
            <p:nvPr/>
          </p:nvSpPr>
          <p:spPr>
            <a:xfrm rot="16200000" flipH="1">
              <a:off x="260729" y="-31352"/>
              <a:ext cx="544010" cy="1065467"/>
            </a:xfrm>
            <a:custGeom>
              <a:avLst/>
              <a:gdLst>
                <a:gd name="connsiteX0" fmla="*/ 0 w 544010"/>
                <a:gd name="connsiteY0" fmla="*/ 0 h 1065467"/>
                <a:gd name="connsiteX1" fmla="*/ 0 w 544010"/>
                <a:gd name="connsiteY1" fmla="*/ 750102 h 1065467"/>
                <a:gd name="connsiteX2" fmla="*/ 271684 w 544010"/>
                <a:gd name="connsiteY2" fmla="*/ 1064723 h 1065467"/>
                <a:gd name="connsiteX3" fmla="*/ 271684 w 544010"/>
                <a:gd name="connsiteY3" fmla="*/ 1065467 h 1065467"/>
                <a:gd name="connsiteX4" fmla="*/ 272005 w 544010"/>
                <a:gd name="connsiteY4" fmla="*/ 1065095 h 1065467"/>
                <a:gd name="connsiteX5" fmla="*/ 272327 w 544010"/>
                <a:gd name="connsiteY5" fmla="*/ 1065467 h 1065467"/>
                <a:gd name="connsiteX6" fmla="*/ 272327 w 544010"/>
                <a:gd name="connsiteY6" fmla="*/ 1064723 h 1065467"/>
                <a:gd name="connsiteX7" fmla="*/ 544010 w 544010"/>
                <a:gd name="connsiteY7" fmla="*/ 750102 h 1065467"/>
                <a:gd name="connsiteX8" fmla="*/ 544010 w 544010"/>
                <a:gd name="connsiteY8" fmla="*/ 0 h 1065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4010" h="1065467">
                  <a:moveTo>
                    <a:pt x="0" y="0"/>
                  </a:moveTo>
                  <a:lnTo>
                    <a:pt x="0" y="750102"/>
                  </a:lnTo>
                  <a:lnTo>
                    <a:pt x="271684" y="1064723"/>
                  </a:lnTo>
                  <a:lnTo>
                    <a:pt x="271684" y="1065467"/>
                  </a:lnTo>
                  <a:lnTo>
                    <a:pt x="272005" y="1065095"/>
                  </a:lnTo>
                  <a:lnTo>
                    <a:pt x="272327" y="1065467"/>
                  </a:lnTo>
                  <a:lnTo>
                    <a:pt x="272327" y="1064723"/>
                  </a:lnTo>
                  <a:lnTo>
                    <a:pt x="544010" y="750102"/>
                  </a:lnTo>
                  <a:lnTo>
                    <a:pt x="544010" y="0"/>
                  </a:lnTo>
                  <a:close/>
                </a:path>
              </a:pathLst>
            </a:custGeom>
            <a:solidFill>
              <a:srgbClr val="F8DA9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latin typeface="思源黑体 CN Normal" panose="020B0400000000000000" pitchFamily="34" charset="-122"/>
                <a:ea typeface="思源黑体 CN Medium" panose="020B0600000000000000" pitchFamily="34" charset="-122"/>
                <a:sym typeface="思源黑体 CN Normal" panose="020B0400000000000000" pitchFamily="34" charset="-122"/>
              </a:endParaRPr>
            </a:p>
          </p:txBody>
        </p:sp>
        <p:sp>
          <p:nvSpPr>
            <p:cNvPr id="11" name="任意多边形 63">
              <a:extLst>
                <a:ext uri="{FF2B5EF4-FFF2-40B4-BE49-F238E27FC236}">
                  <a16:creationId xmlns:a16="http://schemas.microsoft.com/office/drawing/2014/main" id="{B77BB3EB-85E8-4511-0A98-E29CCC2C6AEF}"/>
                </a:ext>
              </a:extLst>
            </p:cNvPr>
            <p:cNvSpPr/>
            <p:nvPr/>
          </p:nvSpPr>
          <p:spPr>
            <a:xfrm rot="16200000" flipH="1">
              <a:off x="223473" y="5903"/>
              <a:ext cx="544010" cy="990956"/>
            </a:xfrm>
            <a:custGeom>
              <a:avLst/>
              <a:gdLst>
                <a:gd name="connsiteX0" fmla="*/ 0 w 544010"/>
                <a:gd name="connsiteY0" fmla="*/ 0 h 990956"/>
                <a:gd name="connsiteX1" fmla="*/ 0 w 544010"/>
                <a:gd name="connsiteY1" fmla="*/ 675591 h 990956"/>
                <a:gd name="connsiteX2" fmla="*/ 271684 w 544010"/>
                <a:gd name="connsiteY2" fmla="*/ 990212 h 990956"/>
                <a:gd name="connsiteX3" fmla="*/ 271684 w 544010"/>
                <a:gd name="connsiteY3" fmla="*/ 990956 h 990956"/>
                <a:gd name="connsiteX4" fmla="*/ 272005 w 544010"/>
                <a:gd name="connsiteY4" fmla="*/ 990584 h 990956"/>
                <a:gd name="connsiteX5" fmla="*/ 272327 w 544010"/>
                <a:gd name="connsiteY5" fmla="*/ 990956 h 990956"/>
                <a:gd name="connsiteX6" fmla="*/ 272327 w 544010"/>
                <a:gd name="connsiteY6" fmla="*/ 990212 h 990956"/>
                <a:gd name="connsiteX7" fmla="*/ 544010 w 544010"/>
                <a:gd name="connsiteY7" fmla="*/ 675591 h 990956"/>
                <a:gd name="connsiteX8" fmla="*/ 544010 w 544010"/>
                <a:gd name="connsiteY8" fmla="*/ 0 h 990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4010" h="990956">
                  <a:moveTo>
                    <a:pt x="0" y="0"/>
                  </a:moveTo>
                  <a:lnTo>
                    <a:pt x="0" y="675591"/>
                  </a:lnTo>
                  <a:lnTo>
                    <a:pt x="271684" y="990212"/>
                  </a:lnTo>
                  <a:lnTo>
                    <a:pt x="271684" y="990956"/>
                  </a:lnTo>
                  <a:lnTo>
                    <a:pt x="272005" y="990584"/>
                  </a:lnTo>
                  <a:lnTo>
                    <a:pt x="272327" y="990956"/>
                  </a:lnTo>
                  <a:lnTo>
                    <a:pt x="272327" y="990212"/>
                  </a:lnTo>
                  <a:lnTo>
                    <a:pt x="544010" y="675591"/>
                  </a:lnTo>
                  <a:lnTo>
                    <a:pt x="54401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E90A05"/>
                </a:gs>
                <a:gs pos="73000">
                  <a:srgbClr val="A80804"/>
                </a:gs>
              </a:gsLst>
              <a:path path="circle">
                <a:fillToRect r="100000" b="100000"/>
              </a:path>
              <a:tileRect l="-100000" t="-100000"/>
            </a:gradFill>
            <a:ln w="57150">
              <a:noFill/>
            </a:ln>
            <a:effectLst>
              <a:outerShdw blurRad="203200" dist="76200" dir="5400000" sx="96000" sy="96000" algn="t" rotWithShape="0">
                <a:srgbClr val="A80804">
                  <a:alpha val="3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110000"/>
                </a:lnSpc>
              </a:pPr>
              <a:endParaRPr lang="zh-CN" altLang="en-US" sz="1600" dirty="0">
                <a:gradFill>
                  <a:gsLst>
                    <a:gs pos="5000">
                      <a:srgbClr val="BC1E1E"/>
                    </a:gs>
                    <a:gs pos="100000">
                      <a:srgbClr val="771313"/>
                    </a:gs>
                  </a:gsLst>
                  <a:lin ang="4800000" scaled="0"/>
                </a:gra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Normal" panose="020B0400000000000000" pitchFamily="34" charset="-122"/>
              </a:endParaRPr>
            </a:p>
          </p:txBody>
        </p:sp>
        <p:sp>
          <p:nvSpPr>
            <p:cNvPr id="12" name="燕尾形 11">
              <a:extLst>
                <a:ext uri="{FF2B5EF4-FFF2-40B4-BE49-F238E27FC236}">
                  <a16:creationId xmlns:a16="http://schemas.microsoft.com/office/drawing/2014/main" id="{F6D16ED0-2C86-31BA-5520-F3D99C46F5BD}"/>
                </a:ext>
              </a:extLst>
            </p:cNvPr>
            <p:cNvSpPr/>
            <p:nvPr/>
          </p:nvSpPr>
          <p:spPr>
            <a:xfrm>
              <a:off x="495478" y="289507"/>
              <a:ext cx="313675" cy="423747"/>
            </a:xfrm>
            <a:prstGeom prst="chevron">
              <a:avLst>
                <a:gd name="adj" fmla="val 79774"/>
              </a:avLst>
            </a:prstGeom>
            <a:gradFill flip="none" rotWithShape="1">
              <a:gsLst>
                <a:gs pos="0">
                  <a:srgbClr val="F8DA9E">
                    <a:alpha val="0"/>
                  </a:srgbClr>
                </a:gs>
                <a:gs pos="100000">
                  <a:srgbClr val="F8DA9E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latin typeface="思源黑体 CN Normal" panose="020B0400000000000000" pitchFamily="34" charset="-122"/>
                <a:ea typeface="思源黑体 CN Medium" panose="020B0600000000000000" pitchFamily="34" charset="-122"/>
              </a:endParaRPr>
            </a:p>
          </p:txBody>
        </p:sp>
      </p:grpSp>
      <p:pic>
        <p:nvPicPr>
          <p:cNvPr id="13" name="图片 12">
            <a:extLst>
              <a:ext uri="{FF2B5EF4-FFF2-40B4-BE49-F238E27FC236}">
                <a16:creationId xmlns:a16="http://schemas.microsoft.com/office/drawing/2014/main" id="{AB6A7EA9-5B4A-7F21-AF55-A923257D09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9221" y="959435"/>
            <a:ext cx="7772400" cy="3854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934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背景图案&#10;&#10;低可信度描述已自动生成">
            <a:extLst>
              <a:ext uri="{FF2B5EF4-FFF2-40B4-BE49-F238E27FC236}">
                <a16:creationId xmlns:a16="http://schemas.microsoft.com/office/drawing/2014/main" id="{FE92FE33-E324-350A-9231-5A70BFED92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5811" cy="6858000"/>
          </a:xfrm>
          <a:prstGeom prst="rect">
            <a:avLst/>
          </a:prstGeom>
        </p:spPr>
      </p:pic>
      <p:sp>
        <p:nvSpPr>
          <p:cNvPr id="3" name="任意多边形 87">
            <a:extLst>
              <a:ext uri="{FF2B5EF4-FFF2-40B4-BE49-F238E27FC236}">
                <a16:creationId xmlns:a16="http://schemas.microsoft.com/office/drawing/2014/main" id="{21672D8E-87D6-E424-0711-31A5BF9F8684}"/>
              </a:ext>
            </a:extLst>
          </p:cNvPr>
          <p:cNvSpPr/>
          <p:nvPr/>
        </p:nvSpPr>
        <p:spPr>
          <a:xfrm>
            <a:off x="0" y="4610469"/>
            <a:ext cx="12192000" cy="2136321"/>
          </a:xfrm>
          <a:custGeom>
            <a:avLst/>
            <a:gdLst>
              <a:gd name="connsiteX0" fmla="*/ 0 w 12192000"/>
              <a:gd name="connsiteY0" fmla="*/ 0 h 2136321"/>
              <a:gd name="connsiteX1" fmla="*/ 6088796 w 12192000"/>
              <a:gd name="connsiteY1" fmla="*/ 589156 h 2136321"/>
              <a:gd name="connsiteX2" fmla="*/ 6088796 w 12192000"/>
              <a:gd name="connsiteY2" fmla="*/ 590550 h 2136321"/>
              <a:gd name="connsiteX3" fmla="*/ 6096000 w 12192000"/>
              <a:gd name="connsiteY3" fmla="*/ 589853 h 2136321"/>
              <a:gd name="connsiteX4" fmla="*/ 6103204 w 12192000"/>
              <a:gd name="connsiteY4" fmla="*/ 590550 h 2136321"/>
              <a:gd name="connsiteX5" fmla="*/ 6103204 w 12192000"/>
              <a:gd name="connsiteY5" fmla="*/ 589156 h 2136321"/>
              <a:gd name="connsiteX6" fmla="*/ 12192000 w 12192000"/>
              <a:gd name="connsiteY6" fmla="*/ 0 h 2136321"/>
              <a:gd name="connsiteX7" fmla="*/ 12192000 w 12192000"/>
              <a:gd name="connsiteY7" fmla="*/ 2136321 h 2136321"/>
              <a:gd name="connsiteX8" fmla="*/ 0 w 12192000"/>
              <a:gd name="connsiteY8" fmla="*/ 2136321 h 21363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2136321">
                <a:moveTo>
                  <a:pt x="0" y="0"/>
                </a:moveTo>
                <a:lnTo>
                  <a:pt x="6088796" y="589156"/>
                </a:lnTo>
                <a:lnTo>
                  <a:pt x="6088796" y="590550"/>
                </a:lnTo>
                <a:lnTo>
                  <a:pt x="6096000" y="589853"/>
                </a:lnTo>
                <a:lnTo>
                  <a:pt x="6103204" y="590550"/>
                </a:lnTo>
                <a:lnTo>
                  <a:pt x="6103204" y="589156"/>
                </a:lnTo>
                <a:lnTo>
                  <a:pt x="12192000" y="0"/>
                </a:lnTo>
                <a:lnTo>
                  <a:pt x="12192000" y="2136321"/>
                </a:lnTo>
                <a:lnTo>
                  <a:pt x="0" y="2136321"/>
                </a:lnTo>
                <a:close/>
              </a:path>
            </a:pathLst>
          </a:custGeom>
          <a:solidFill>
            <a:srgbClr val="F8DA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Normal" panose="020B04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4" name="任意多边形 86">
            <a:extLst>
              <a:ext uri="{FF2B5EF4-FFF2-40B4-BE49-F238E27FC236}">
                <a16:creationId xmlns:a16="http://schemas.microsoft.com/office/drawing/2014/main" id="{E646A004-35C9-140D-4E89-C55F4BD1489D}"/>
              </a:ext>
            </a:extLst>
          </p:cNvPr>
          <p:cNvSpPr/>
          <p:nvPr/>
        </p:nvSpPr>
        <p:spPr>
          <a:xfrm>
            <a:off x="0" y="4721680"/>
            <a:ext cx="12192000" cy="2136321"/>
          </a:xfrm>
          <a:custGeom>
            <a:avLst/>
            <a:gdLst>
              <a:gd name="connsiteX0" fmla="*/ 0 w 12192000"/>
              <a:gd name="connsiteY0" fmla="*/ 0 h 2136321"/>
              <a:gd name="connsiteX1" fmla="*/ 6088796 w 12192000"/>
              <a:gd name="connsiteY1" fmla="*/ 589156 h 2136321"/>
              <a:gd name="connsiteX2" fmla="*/ 6088796 w 12192000"/>
              <a:gd name="connsiteY2" fmla="*/ 590550 h 2136321"/>
              <a:gd name="connsiteX3" fmla="*/ 6096000 w 12192000"/>
              <a:gd name="connsiteY3" fmla="*/ 589853 h 2136321"/>
              <a:gd name="connsiteX4" fmla="*/ 6103204 w 12192000"/>
              <a:gd name="connsiteY4" fmla="*/ 590550 h 2136321"/>
              <a:gd name="connsiteX5" fmla="*/ 6103204 w 12192000"/>
              <a:gd name="connsiteY5" fmla="*/ 589156 h 2136321"/>
              <a:gd name="connsiteX6" fmla="*/ 12192000 w 12192000"/>
              <a:gd name="connsiteY6" fmla="*/ 0 h 2136321"/>
              <a:gd name="connsiteX7" fmla="*/ 12192000 w 12192000"/>
              <a:gd name="connsiteY7" fmla="*/ 2136321 h 2136321"/>
              <a:gd name="connsiteX8" fmla="*/ 0 w 12192000"/>
              <a:gd name="connsiteY8" fmla="*/ 2136321 h 21363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2136321">
                <a:moveTo>
                  <a:pt x="0" y="0"/>
                </a:moveTo>
                <a:lnTo>
                  <a:pt x="6088796" y="589156"/>
                </a:lnTo>
                <a:lnTo>
                  <a:pt x="6088796" y="590550"/>
                </a:lnTo>
                <a:lnTo>
                  <a:pt x="6096000" y="589853"/>
                </a:lnTo>
                <a:lnTo>
                  <a:pt x="6103204" y="590550"/>
                </a:lnTo>
                <a:lnTo>
                  <a:pt x="6103204" y="589156"/>
                </a:lnTo>
                <a:lnTo>
                  <a:pt x="12192000" y="0"/>
                </a:lnTo>
                <a:lnTo>
                  <a:pt x="12192000" y="2136321"/>
                </a:lnTo>
                <a:lnTo>
                  <a:pt x="0" y="2136321"/>
                </a:lnTo>
                <a:close/>
              </a:path>
            </a:pathLst>
          </a:custGeom>
          <a:gradFill flip="none" rotWithShape="1">
            <a:gsLst>
              <a:gs pos="0">
                <a:srgbClr val="E90A05"/>
              </a:gs>
              <a:gs pos="73000">
                <a:srgbClr val="A80804"/>
              </a:gs>
            </a:gsLst>
            <a:path path="circle">
              <a:fillToRect r="100000" b="100000"/>
            </a:path>
            <a:tileRect l="-100000" t="-100000"/>
          </a:gradFill>
          <a:ln w="57150">
            <a:noFill/>
          </a:ln>
          <a:effectLst>
            <a:outerShdw blurRad="203200" dist="76200" dir="5400000" sx="96000" sy="96000" algn="t" rotWithShape="0">
              <a:srgbClr val="A80804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</a:pPr>
            <a:endParaRPr lang="zh-CN" altLang="en-US" sz="1600" dirty="0">
              <a:gradFill>
                <a:gsLst>
                  <a:gs pos="5000">
                    <a:srgbClr val="BC1E1E"/>
                  </a:gs>
                  <a:gs pos="100000">
                    <a:srgbClr val="771313"/>
                  </a:gs>
                </a:gsLst>
                <a:lin ang="4800000" scaled="0"/>
              </a:gra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867E8A5-120E-0099-9D98-35D1FD1D5BFE}"/>
              </a:ext>
            </a:extLst>
          </p:cNvPr>
          <p:cNvSpPr txBox="1"/>
          <p:nvPr/>
        </p:nvSpPr>
        <p:spPr>
          <a:xfrm>
            <a:off x="3355506" y="-295281"/>
            <a:ext cx="5480988" cy="64479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1300" dirty="0">
                <a:ln>
                  <a:gradFill>
                    <a:gsLst>
                      <a:gs pos="0">
                        <a:srgbClr val="A5300F">
                          <a:alpha val="32000"/>
                        </a:srgbClr>
                      </a:gs>
                      <a:gs pos="87000">
                        <a:srgbClr val="A5300F">
                          <a:alpha val="3000"/>
                        </a:srgbClr>
                      </a:gs>
                    </a:gsLst>
                    <a:lin ang="5400000" scaled="1"/>
                  </a:gradFill>
                </a:ln>
                <a:noFill/>
                <a:latin typeface="思源宋体" panose="02020400000000000000" pitchFamily="18" charset="-122"/>
                <a:ea typeface="思源宋体" panose="02020400000000000000" pitchFamily="18" charset="-122"/>
                <a:sym typeface="思源黑体 CN Normal" panose="020B0400000000000000" pitchFamily="34" charset="-122"/>
              </a:rPr>
              <a:t>叁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79CEA0F-2AF2-3A34-97FB-4F6864203B18}"/>
              </a:ext>
            </a:extLst>
          </p:cNvPr>
          <p:cNvSpPr txBox="1"/>
          <p:nvPr/>
        </p:nvSpPr>
        <p:spPr>
          <a:xfrm>
            <a:off x="1095730" y="3077834"/>
            <a:ext cx="10000538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b="1" spc="3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76200" dist="38100" dir="2700000" algn="tl" rotWithShape="0">
                    <a:schemeClr val="tx1">
                      <a:lumMod val="75000"/>
                      <a:lumOff val="25000"/>
                      <a:alpha val="21000"/>
                    </a:schemeClr>
                  </a:outerShdw>
                  <a:reflection blurRad="127000" stA="24000" endPos="28000" dist="29997" dir="5400000" sy="-100000" algn="bl" rotWithShape="0"/>
                </a:effectLst>
                <a:latin typeface="Microsoft YaHei" panose="020B0503020204020204" pitchFamily="34" charset="-122"/>
                <a:ea typeface="Microsoft YaHei" panose="020B0503020204020204" pitchFamily="34" charset="-122"/>
                <a:sym typeface="思源黑体 CN Normal" panose="020B0400000000000000" pitchFamily="34" charset="-122"/>
              </a:rPr>
              <a:t>在鹅厂的大规模落地实践</a:t>
            </a: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25B8E1D6-9CF4-1563-625C-04F604482B4B}"/>
              </a:ext>
            </a:extLst>
          </p:cNvPr>
          <p:cNvSpPr/>
          <p:nvPr/>
        </p:nvSpPr>
        <p:spPr>
          <a:xfrm>
            <a:off x="5623412" y="1839874"/>
            <a:ext cx="945175" cy="945175"/>
          </a:xfrm>
          <a:prstGeom prst="ellipse">
            <a:avLst/>
          </a:prstGeom>
          <a:gradFill flip="none" rotWithShape="1">
            <a:gsLst>
              <a:gs pos="2655">
                <a:srgbClr val="BE0704">
                  <a:lumMod val="62000"/>
                  <a:lumOff val="38000"/>
                </a:srgbClr>
              </a:gs>
              <a:gs pos="65000">
                <a:srgbClr val="A80804"/>
              </a:gs>
            </a:gsLst>
            <a:path path="circle">
              <a:fillToRect r="100000" b="100000"/>
            </a:path>
            <a:tileRect l="-100000" t="-100000"/>
          </a:gradFill>
          <a:ln w="57150">
            <a:gradFill>
              <a:gsLst>
                <a:gs pos="0">
                  <a:srgbClr val="FEF3EB"/>
                </a:gs>
                <a:gs pos="100000">
                  <a:srgbClr val="F4B285"/>
                </a:gs>
              </a:gsLst>
              <a:lin ang="5400000" scaled="1"/>
            </a:gradFill>
          </a:ln>
          <a:effectLst>
            <a:outerShdw blurRad="203200" dist="76200" dir="5400000" sx="96000" sy="96000" algn="t" rotWithShape="0">
              <a:srgbClr val="A80804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</a:pPr>
            <a:endParaRPr lang="zh-CN" altLang="en-US" sz="1600" dirty="0">
              <a:solidFill>
                <a:schemeClr val="bg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FB406CF-A658-C4CE-6328-7FFC6EC95D89}"/>
              </a:ext>
            </a:extLst>
          </p:cNvPr>
          <p:cNvSpPr txBox="1"/>
          <p:nvPr/>
        </p:nvSpPr>
        <p:spPr>
          <a:xfrm>
            <a:off x="5750392" y="2020074"/>
            <a:ext cx="6912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3200" b="1">
                <a:solidFill>
                  <a:srgbClr val="D9C693"/>
                </a:solidFill>
                <a:effectLst>
                  <a:outerShdw blurRad="76200" dist="63500" dir="2700000" algn="tl">
                    <a:srgbClr val="76934B">
                      <a:alpha val="9000"/>
                    </a:srgbClr>
                  </a:outerShdw>
                  <a:reflection blurRad="63500" stA="50000" endA="300" endPos="29000" dist="29997" dir="5400000" sy="-100000" algn="bl" rotWithShape="0"/>
                </a:effectLst>
                <a:latin typeface="思源宋体" panose="02020400000000000000" pitchFamily="18" charset="-122"/>
                <a:ea typeface="思源宋体" panose="02020400000000000000" pitchFamily="18" charset="-122"/>
              </a:defRPr>
            </a:lvl1pPr>
          </a:lstStyle>
          <a:p>
            <a:r>
              <a:rPr lang="en-US" altLang="zh-CN" dirty="0">
                <a:gradFill>
                  <a:gsLst>
                    <a:gs pos="0">
                      <a:srgbClr val="FEF3EB"/>
                    </a:gs>
                    <a:gs pos="100000">
                      <a:srgbClr val="F4B285"/>
                    </a:gs>
                  </a:gsLst>
                  <a:lin ang="5400000" scaled="1"/>
                </a:gradFill>
                <a:latin typeface="Microsoft YaHei" panose="020B0503020204020204" pitchFamily="34" charset="-122"/>
                <a:ea typeface="Microsoft YaHei" panose="020B0503020204020204" pitchFamily="34" charset="-122"/>
                <a:sym typeface="思源黑体 CN Normal" panose="020B0400000000000000" pitchFamily="34" charset="-122"/>
              </a:rPr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101691247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5078</TotalTime>
  <Words>1180</Words>
  <Application>Microsoft Macintosh PowerPoint</Application>
  <PresentationFormat>宽屏</PresentationFormat>
  <Paragraphs>204</Paragraphs>
  <Slides>19</Slides>
  <Notes>9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32" baseType="lpstr">
      <vt:lpstr>等线</vt:lpstr>
      <vt:lpstr>等线 Light</vt:lpstr>
      <vt:lpstr>思源黑体 CN Medium</vt:lpstr>
      <vt:lpstr>思源黑体 CN Normal</vt:lpstr>
      <vt:lpstr>思源宋体</vt:lpstr>
      <vt:lpstr>Microsoft Yahei</vt:lpstr>
      <vt:lpstr>Microsoft Yahei</vt:lpstr>
      <vt:lpstr>system-ui</vt:lpstr>
      <vt:lpstr>TencentSans W3</vt:lpstr>
      <vt:lpstr>TencentSans W7</vt:lpstr>
      <vt:lpstr>Arial</vt:lpstr>
      <vt:lpstr>Impact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ParkerMorgan</dc:creator>
  <cp:lastModifiedBy>T112725</cp:lastModifiedBy>
  <cp:revision>154</cp:revision>
  <dcterms:created xsi:type="dcterms:W3CDTF">2023-01-05T09:14:09Z</dcterms:created>
  <dcterms:modified xsi:type="dcterms:W3CDTF">2023-04-10T08:08:29Z</dcterms:modified>
</cp:coreProperties>
</file>